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  <p:sldMasterId id="2147484914" r:id="rId6"/>
  </p:sldMasterIdLst>
  <p:notesMasterIdLst>
    <p:notesMasterId r:id="rId32"/>
  </p:notesMasterIdLst>
  <p:handoutMasterIdLst>
    <p:handoutMasterId r:id="rId33"/>
  </p:handoutMasterIdLst>
  <p:sldIdLst>
    <p:sldId id="256" r:id="rId7"/>
    <p:sldId id="328" r:id="rId8"/>
    <p:sldId id="321" r:id="rId9"/>
    <p:sldId id="305" r:id="rId10"/>
    <p:sldId id="295" r:id="rId11"/>
    <p:sldId id="316" r:id="rId12"/>
    <p:sldId id="308" r:id="rId13"/>
    <p:sldId id="329" r:id="rId14"/>
    <p:sldId id="330" r:id="rId15"/>
    <p:sldId id="311" r:id="rId16"/>
    <p:sldId id="320" r:id="rId17"/>
    <p:sldId id="326" r:id="rId18"/>
    <p:sldId id="312" r:id="rId19"/>
    <p:sldId id="313" r:id="rId20"/>
    <p:sldId id="322" r:id="rId21"/>
    <p:sldId id="319" r:id="rId22"/>
    <p:sldId id="299" r:id="rId23"/>
    <p:sldId id="314" r:id="rId24"/>
    <p:sldId id="303" r:id="rId25"/>
    <p:sldId id="301" r:id="rId26"/>
    <p:sldId id="302" r:id="rId27"/>
    <p:sldId id="325" r:id="rId28"/>
    <p:sldId id="315" r:id="rId29"/>
    <p:sldId id="324" r:id="rId30"/>
    <p:sldId id="291" r:id="rId31"/>
  </p:sldIdLst>
  <p:sldSz cx="12192000" cy="6858000"/>
  <p:notesSz cx="7010400" cy="92964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A64C3F-65AD-7F71-C4C6-8D1DFD7655C2}" name="Azucena Valladolid" initials="AV" userId="S::azucenav@sdhc.org::8303254a-f399-43ca-88f7-3b805db0d4ec" providerId="AD"/>
  <p188:author id="{D3B26542-03DF-458E-5DDD-54874DBD9C92}" name="Suket Dayal" initials="SD" userId="S::suketd@sdhc.org::4c91a78d-76f1-44b2-9deb-629eb2a5125e" providerId="AD"/>
  <p188:author id="{974329D2-A0AB-EBB5-F519-C296199FD2EC}" name="Scott Marshall" initials="SM" userId="S::scottm@sdhc.org::a7955428-192a-4d05-8678-c39f8bb86139" providerId="AD"/>
  <p188:author id="{97630AD5-C356-C082-1302-E828BAEAA8AB}" name="Debra Fischle-Faulk" initials="DF" userId="S::debraf@sdhc.org::454dfa70-5b75-4328-9528-c5a371956c2b" providerId="AD"/>
  <p188:author id="{14299DE2-0200-F599-ABBB-DA70B3189200}" name="Jeff Davis" initials="JD" userId="S::jeffd@sdhc.org::69e47dac-9d15-413f-879d-c27c219c78a0" providerId="AD"/>
  <p188:author id="{49FE83F0-71EE-38D9-A38C-19C0A403E1F9}" name="Lisa Jones" initials="LJ" userId="S::lisaj@sdhc.org::25ed6c91-61c2-473a-b3d2-904b66771d03" providerId="AD"/>
  <p188:author id="{793C87F6-AC9B-3215-2D3D-9A4653B11318}" name="Francis Barraza" initials="FB" userId="S::francisb@sdhc.org::92aedd0d-a4fc-4303-9a55-424ec1d1030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DF6D27"/>
    <a:srgbClr val="BFD730"/>
    <a:srgbClr val="1A96A9"/>
    <a:srgbClr val="00457C"/>
    <a:srgbClr val="000000"/>
    <a:srgbClr val="C0504D"/>
    <a:srgbClr val="E9EDF4"/>
    <a:srgbClr val="CCCBBC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594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handoutMaster" Target="handoutMasters/handoutMaster1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37E327-D020-4949-8055-C13C3D04B6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145" cy="465743"/>
          </a:xfrm>
          <a:prstGeom prst="rect">
            <a:avLst/>
          </a:prstGeom>
        </p:spPr>
        <p:txBody>
          <a:bodyPr vert="horz" lIns="93895" tIns="46947" rIns="93895" bIns="46947" rtlCol="0"/>
          <a:lstStyle>
            <a:lvl1pPr algn="l" eaLnBrk="1" hangingPunct="1">
              <a:defRPr sz="1300"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83424-9E3E-0845-B99B-4698A49FBC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734" y="1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DB750582-B398-49EA-A260-66B6A5BD5230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60AE3E-4550-8B46-B60E-ED61833D049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122"/>
            <a:ext cx="3038145" cy="465743"/>
          </a:xfrm>
          <a:prstGeom prst="rect">
            <a:avLst/>
          </a:prstGeom>
        </p:spPr>
        <p:txBody>
          <a:bodyPr vert="horz" lIns="93895" tIns="46947" rIns="93895" bIns="46947" rtlCol="0" anchor="b"/>
          <a:lstStyle>
            <a:lvl1pPr algn="l" eaLnBrk="1" hangingPunct="1">
              <a:defRPr sz="1300">
                <a:latin typeface="Arial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106C1E-C6B1-F44C-86B8-E53728E5C0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734" y="8829122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CD48F326-7448-4997-BB91-4D51347C4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012EC5C-69B6-A340-BC17-1F967433A2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Calibri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1838FF-35E7-9A49-9A44-10F3427F27E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734" y="1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5E9C7674-C291-4133-8276-3A069717A34C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39F5524-49BA-AE4C-9A9D-A16E65C256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895" tIns="46947" rIns="93895" bIns="46947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6F8C400-62BB-5F4C-908E-E9DCFC9218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345" y="4416099"/>
            <a:ext cx="5609232" cy="4183995"/>
          </a:xfrm>
          <a:prstGeom prst="rect">
            <a:avLst/>
          </a:prstGeom>
        </p:spPr>
        <p:txBody>
          <a:bodyPr vert="horz" wrap="square" lIns="93895" tIns="46947" rIns="93895" bIns="46947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6A5BB-2E4A-124E-8F5C-38F49E51C6E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8829122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Calibri" pitchFamily="-110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F4EE6-B308-C044-9C5A-D8C06088FC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734" y="8829122"/>
            <a:ext cx="3038145" cy="465743"/>
          </a:xfrm>
          <a:prstGeom prst="rect">
            <a:avLst/>
          </a:prstGeom>
        </p:spPr>
        <p:txBody>
          <a:bodyPr vert="horz" wrap="square" lIns="93895" tIns="46947" rIns="93895" bIns="46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5024A4D-CCC2-4795-828C-50E06333D1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ＭＳ Ｐゴシック" pitchFamily="-110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0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6" charset="-128"/>
        <a:cs typeface="ヒラギノ角ゴ Pro W3" pitchFamily="-110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6" charset="-128"/>
        <a:cs typeface="ヒラギノ角ゴ Pro W3" pitchFamily="-110" charset="-128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06" charset="-128"/>
        <a:cs typeface="ヒラギノ角ゴ Pro W3" pitchFamily="-110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16025" indent="-27539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0157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54220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1982838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42346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86409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30472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74535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fld id="{20D8CEE3-12D2-4842-AB36-4A2A7AE34C88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68298-399B-D04B-FA43-C432C3168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DF842C-5745-A31F-7F8A-60751CE8DE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A21C7D-B9B2-A03B-BDEF-4BE762C522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CB8B6A-B64A-DD88-ABF3-7DF3DB9F2F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3375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024A4D-CCC2-4795-828C-50E06333D1A0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965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F8FCF-FD38-4799-7B0D-ADFABCEE0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D1D88D-4A21-B338-ED3B-EFBD9573C4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959FDD-6D28-E8FF-170D-623E17F20C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3D198-047C-B770-AE4C-348397426B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316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DB259-8E28-B2D6-826D-27C2F26B0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322CEB-DEEC-07F8-702E-1F23A299DD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506F84-A4DC-C4C7-134D-79CD20295A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930EA-E6BD-ED17-B83B-07F8F3DD9E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5319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48777-140E-353C-EC6D-5391095CF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10A40C-8BAF-C2D3-9FBA-A631BECF47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1203CB-2E75-A842-53C4-4E0FE5618E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301E05-BB21-6568-3FB8-221D8E6537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15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0022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CACA3-96C9-AD68-6638-E815EFB21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2F921C-77DB-3B4D-2905-2043ED4599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E9110A-A0FF-B3D2-C0B4-ECAFA8E45F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84EA5-B656-716D-2401-F398D0EE06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16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9627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F63FB-F955-DF16-E89F-EA175A59D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FE4265-2D8C-C5EF-410B-46B44E6F2B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7344CB-C77C-CF8A-4830-4F725B5CCF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56E6D-C04F-1176-1C1C-C90D38E381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7977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655A7-B8A2-B40A-23E9-29B981B63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6E16D16-1AF8-1F2D-8181-00500791BC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2956FE-148D-0184-B993-4106AD26F5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17708-A743-204E-DB27-6CF1CB550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18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0927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E50BD-39F3-8171-56F7-85E26988F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682FA0-83C6-08D9-7311-F044694F33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7EB83A-A55F-71F9-868F-F573DE8A00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32C69-5C76-CAFC-D001-2C8A2226E9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8694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0B83A-E4D4-C364-1C81-89AF8E70F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DD76B5-2E17-3720-6CDE-6BCA900315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2D1ACA-D0F2-5FB3-AF6C-B431B22BBE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79F310-2599-D641-9DD1-813B3513AB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53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0F4C2-DEB2-2955-2DC1-CFD2808C6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D3F2C9-E476-5A72-A990-2105C35044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9E3ECA-C823-6732-32E9-FC21037B5F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B16758-168C-A86C-1C9A-E2F9643883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406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024A4D-CCC2-4795-828C-50E06333D1A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4063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28405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3A6E2-DBBF-3F4D-C550-DDB2B26F4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866F37-0352-97B5-A8D4-04D409F87D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658E54-50BC-D15B-C6E5-E052986A03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F30E2-F435-9D94-4BC0-02DFF4615C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4040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2C863-96BF-6FB7-A74B-4A9C0A0F6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2E23E8-3AB5-9C19-92B1-380D8C97D0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CD00CB9-7F25-6D49-BD3A-5FCA8A25F2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A2E52-445A-FC5A-FC5B-3493909468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22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0296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31A91-8407-9AB3-5871-8467109A4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E5CB67-1848-EF86-07DA-95F03EFDBD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504815-7F9B-6EAD-C4B4-F50E2C35EC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A9FFE7-EAB4-2C33-596F-D750A64139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23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4599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34148-8EC9-A4C6-787E-35986DDC9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679EB1-8F0B-F9C3-447D-8379761C71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C9ED1B-C8F8-79D8-6E11-F0E663F78F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6A8067-6D74-8A55-41BD-15D5DEEF0E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24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4641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16025" indent="-27539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0157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54220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1982838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42346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86409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30472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74535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fld id="{3EF89F48-8D60-4747-A864-BB27A0F3288E}" type="slidenum">
              <a:rPr lang="en-US" altLang="en-US" sz="13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16025" indent="-27539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0157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54220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1982838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42346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86409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30472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74535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fld id="{256758A4-3993-46AF-91A0-5FC20CB1D989}" type="datetime1">
              <a:rPr lang="en-US" altLang="en-US" sz="130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11/17/2025</a:t>
            </a:fld>
            <a:endParaRPr lang="en-US" altLang="en-US" sz="1300">
              <a:solidFill>
                <a:srgbClr val="000000"/>
              </a:solidFill>
            </a:endParaRP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16025" indent="-275394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0157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3pPr>
            <a:lvl4pPr marL="1542207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4pPr>
            <a:lvl5pPr marL="1982838" indent="-22031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5pPr>
            <a:lvl6pPr marL="242346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6pPr>
            <a:lvl7pPr marL="286409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7pPr>
            <a:lvl8pPr marL="3304728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8pPr>
            <a:lvl9pPr marL="3745359" indent="-220316" defTabSz="44063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54B5D-4E41-3E11-A701-732A5B2E1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B3C27F-44D8-069A-E1F3-E5E387C17E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180D3B-C4AD-6EB1-4A2F-CCEDBBD6DB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226CD-6CF0-03DF-C84B-C39AF9DD64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299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3591A-BF52-E723-FFA8-20F4924FB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C8745B-9722-88EE-AD61-C970211029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FD0976-FB20-9119-DFE3-FB402AF04E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54A809-DC05-25E5-AF67-B19A18747E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4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365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Average voucher cost used is Aug 2025 for MTW alone - $1530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111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US">
                <a:solidFill>
                  <a:srgbClr val="00457C"/>
                </a:solidFill>
                <a:ea typeface="ＭＳ Ｐゴシック"/>
                <a:cs typeface="Calibri"/>
              </a:rPr>
              <a:t>No Performance Incentive Payments for Vice Presidents and above $220K</a:t>
            </a:r>
            <a:endParaRPr lang="en-US"/>
          </a:p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endParaRPr lang="en-US"/>
          </a:p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US">
                <a:solidFill>
                  <a:srgbClr val="00457C"/>
                </a:solidFill>
                <a:ea typeface="ＭＳ Ｐゴシック"/>
                <a:cs typeface="Calibri"/>
              </a:rPr>
              <a:t>No Cost-of-Living Adjustments for Senior Vice Presidents and above $89K</a:t>
            </a:r>
            <a:endParaRPr lang="en-US"/>
          </a:p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US">
                <a:solidFill>
                  <a:srgbClr val="00457C"/>
                </a:solidFill>
                <a:ea typeface="ＭＳ Ｐゴシック"/>
                <a:cs typeface="Calibri"/>
              </a:rPr>
              <a:t>15 positions not backfilled – Average SDHC position is $150K – 155K equals nearly $2.3M in savings </a:t>
            </a:r>
            <a:endParaRPr lang="en-US">
              <a:solidFill>
                <a:srgbClr val="00457C"/>
              </a:solidFill>
              <a:cs typeface="Calibri"/>
            </a:endParaRPr>
          </a:p>
          <a:p>
            <a:pPr marL="275394" indent="-275394">
              <a:spcBef>
                <a:spcPct val="0"/>
              </a:spcBef>
              <a:spcAft>
                <a:spcPts val="0"/>
              </a:spcAft>
              <a:buFont typeface="Arial,Sans-Serif"/>
              <a:buChar char="•"/>
            </a:pPr>
            <a:endParaRPr lang="en-US"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024A4D-CCC2-4795-828C-50E06333D1A0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9664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Verified Suket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024A4D-CCC2-4795-828C-50E06333D1A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0024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Verified Suket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024A4D-CCC2-4795-828C-50E06333D1A0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963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5A020-0F9E-6DDB-B9D5-8C03ADECC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31520B-70DC-A75F-06F4-62EF2DFCBA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41315C-E2A6-99FD-928B-4015775A0E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7F365-75C0-31B5-FD6C-F1EEBBCF0B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40630">
              <a:defRPr/>
            </a:pPr>
            <a:fld id="{75024A4D-CCC2-4795-828C-50E06333D1A0}" type="slidenum">
              <a:rPr lang="en-US" altLang="en-US">
                <a:solidFill>
                  <a:prstClr val="black"/>
                </a:solidFill>
              </a:rPr>
              <a:pPr defTabSz="440630">
                <a:defRPr/>
              </a:pPr>
              <a:t>10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092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18D25-E483-784B-8D54-78DFC2523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F455E32-6B3E-41AC-8BDD-30A3855BD755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8206C-BA31-2148-A4AC-83B8B022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5C45E-8A87-E64A-99C5-70B59822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F7473BB-57A4-496A-B7EE-EFD55CAA9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C17433-3FD4-E44D-A804-4688023012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5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9AC27-DC1E-104D-82AB-637BAB37FF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462BB58-1945-4C43-8229-36E32BD62DFF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C621D-28C5-EA41-977E-E4977792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4269-A523-5141-9AC5-75AAF169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7BC457D-3278-46DA-84D6-C57EEF6D6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00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54896-2A58-8346-8854-69197D36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4F942B1-91F3-4AA4-BC2F-3E7C0254EE39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0145E-DB22-2242-ACDC-11571BED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1B741-8853-8348-99B3-9C306743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BA26FCD-EA01-4DF6-BDAE-6416F5E4B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6665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18D25-E483-784B-8D54-78DFC2523C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F455E32-6B3E-41AC-8BDD-30A3855BD755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8206C-BA31-2148-A4AC-83B8B022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5C45E-8A87-E64A-99C5-70B59822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F7473BB-57A4-496A-B7EE-EFD55CAA9A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3C17433-3FD4-E44D-A804-4688023012F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006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7630-AB42-E64D-84BA-A9D4B7A7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D0A92A3-B8F4-49AB-91AF-473C179734A2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32360-D5B4-D440-A07D-20B991BCC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570BF-E6ED-0647-90F5-10B3D2F3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6B2A86F-BFA5-4C49-BE93-70EBCD76C6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1371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E774A-BF7D-884D-8300-009378EDF1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7166DF0-6939-4627-B3FE-A3036DE5319E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F415B-C94E-C742-B55B-46C9CAE7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2E034-54C0-644A-AFB9-376B095A4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F52447C-91EA-4D72-8ACB-5C14DD4C97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619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22C755-2962-D24E-93FE-05FD037A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D7975B7-A0BD-4E41-88CB-084DB58AEC6D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0EE9ED-1958-A64D-86EB-78E23D6E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6EA1A3-0E2D-CC42-8334-E5D17F03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66B278E-59D6-409D-BA33-D8D253BE2D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712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5655E4-4FB0-B542-9C0F-D0FDE23A60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0ECFC0F-C25E-4463-BDDB-E0F4C7D95647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542990-85E9-E849-8949-2FF9C008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BD7D74-2A45-564D-9D9F-681F6C7F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FA5C3A3-0517-4958-A944-43FB083F50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820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D62C9D7-E6B1-5E40-A494-41F35EA5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246F95D-350E-4422-B024-FDF60B10ADA3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891038B-88F9-824A-AA15-E33B46E52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0622BFB-B95D-E94A-AA31-3404054B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4433C65-BF67-493E-9958-FD1F9AD8F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617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FBE1ED7-324A-CC4D-805E-B23DD2D293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75A4F2A-6101-4E49-B5A4-06093B05B3EF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8DAEF38-F08E-F840-8FBC-BB410810F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D7F50-DF0F-754E-A8C4-82B421921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FEBD82-8C20-41EE-8B1E-1AA5AE8DBF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346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4C70F74-C934-164A-898C-187127F4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DBC1811-1354-4FC0-ADA3-985940D8E126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72AB9F-49BB-B647-8720-906D76B8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DA8EA0-23AD-F344-A812-6002B749C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08063B5-03EF-4769-A6B9-FCA516E720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4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97630-AB42-E64D-84BA-A9D4B7A763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D0A92A3-B8F4-49AB-91AF-473C179734A2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32360-D5B4-D440-A07D-20B991BCC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570BF-E6ED-0647-90F5-10B3D2F3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6B2A86F-BFA5-4C49-BE93-70EBCD76C6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23454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B50E07-9136-F045-93CD-D1B122EE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322CB64-6247-4045-BFDC-DC123CC02362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BCBF3-4605-E94B-83FA-DF8F7DA2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952B4D6-FF3D-4C46-B18A-7790C8A91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208F49D-617A-4902-B491-B0676092EF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0533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9AC27-DC1E-104D-82AB-637BAB37FF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462BB58-1945-4C43-8229-36E32BD62DFF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4C621D-28C5-EA41-977E-E4977792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D4269-A523-5141-9AC5-75AAF169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7BC457D-3278-46DA-84D6-C57EEF6D6D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3510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954896-2A58-8346-8854-69197D36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4F942B1-91F3-4AA4-BC2F-3E7C0254EE39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0145E-DB22-2242-ACDC-11571BEDB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1B741-8853-8348-99B3-9C306743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FBA26FCD-EA01-4DF6-BDAE-6416F5E4BF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86226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fld id="{A82C42BB-959D-491E-B172-972DEFAD8AB3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E30EFDC7-772A-404D-8BA4-2635368B1D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91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E774A-BF7D-884D-8300-009378EDF1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7166DF0-6939-4627-B3FE-A3036DE5319E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F415B-C94E-C742-B55B-46C9CAE7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2E034-54C0-644A-AFB9-376B095A4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7F52447C-91EA-4D72-8ACB-5C14DD4C97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6154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22C755-2962-D24E-93FE-05FD037A63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D7975B7-A0BD-4E41-88CB-084DB58AEC6D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00EE9ED-1958-A64D-86EB-78E23D6E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6EA1A3-0E2D-CC42-8334-E5D17F03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66B278E-59D6-409D-BA33-D8D253BE2D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91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5655E4-4FB0-B542-9C0F-D0FDE23A60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0ECFC0F-C25E-4463-BDDB-E0F4C7D95647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542990-85E9-E849-8949-2FF9C008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BD7D74-2A45-564D-9D9F-681F6C7F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FA5C3A3-0517-4958-A944-43FB083F50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00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8992"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D62C9D7-E6B1-5E40-A494-41F35EA5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246F95D-350E-4422-B024-FDF60B10ADA3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891038B-88F9-824A-AA15-E33B46E52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0622BFB-B95D-E94A-AA31-3404054B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4433C65-BF67-493E-9958-FD1F9AD8F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521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FBE1ED7-324A-CC4D-805E-B23DD2D293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75A4F2A-6101-4E49-B5A4-06093B05B3EF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8DAEF38-F08E-F840-8FBC-BB410810F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D7D7F50-DF0F-754E-A8C4-82B421921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AFEBD82-8C20-41EE-8B1E-1AA5AE8DBF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1834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4C70F74-C934-164A-898C-187127F4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DBC1811-1354-4FC0-ADA3-985940D8E126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72AB9F-49BB-B647-8720-906D76B8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DA8EA0-23AD-F344-A812-6002B749C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E08063B5-03EF-4769-A6B9-FCA516E720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066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B50E07-9136-F045-93CD-D1B122EE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4322CB64-6247-4045-BFDC-DC123CC02362}" type="datetime1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BCBF3-4605-E94B-83FA-DF8F7DA2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ＭＳ Ｐゴシック" pitchFamily="-11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952B4D6-FF3D-4C46-B18A-7790C8A91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2208F49D-617A-4902-B491-B0676092EF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3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903" r:id="rId1"/>
    <p:sldLayoutId id="2147484904" r:id="rId2"/>
    <p:sldLayoutId id="2147484905" r:id="rId3"/>
    <p:sldLayoutId id="2147484906" r:id="rId4"/>
    <p:sldLayoutId id="2147484907" r:id="rId5"/>
    <p:sldLayoutId id="2147484908" r:id="rId6"/>
    <p:sldLayoutId id="2147484909" r:id="rId7"/>
    <p:sldLayoutId id="2147484910" r:id="rId8"/>
    <p:sldLayoutId id="2147484911" r:id="rId9"/>
    <p:sldLayoutId id="2147484912" r:id="rId10"/>
    <p:sldLayoutId id="214748491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3218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15" r:id="rId1"/>
    <p:sldLayoutId id="2147484916" r:id="rId2"/>
    <p:sldLayoutId id="2147484917" r:id="rId3"/>
    <p:sldLayoutId id="2147484918" r:id="rId4"/>
    <p:sldLayoutId id="2147484919" r:id="rId5"/>
    <p:sldLayoutId id="2147484920" r:id="rId6"/>
    <p:sldLayoutId id="2147484921" r:id="rId7"/>
    <p:sldLayoutId id="2147484922" r:id="rId8"/>
    <p:sldLayoutId id="2147484923" r:id="rId9"/>
    <p:sldLayoutId id="2147484924" r:id="rId10"/>
    <p:sldLayoutId id="2147484925" r:id="rId11"/>
    <p:sldLayoutId id="2147484926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pitchFamily="-106" charset="-128"/>
          <a:cs typeface="ヒラギノ角ゴ Pro W3" pitchFamily="-110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E38360-3065-F14D-A108-872F3FD59A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" y="0"/>
            <a:ext cx="12187238" cy="6858000"/>
          </a:xfrm>
          <a:prstGeom prst="rect">
            <a:avLst/>
          </a:prstGeom>
        </p:spPr>
      </p:pic>
      <p:sp>
        <p:nvSpPr>
          <p:cNvPr id="14339" name="TextBox 5"/>
          <p:cNvSpPr txBox="1">
            <a:spLocks noChangeArrowheads="1"/>
          </p:cNvSpPr>
          <p:nvPr/>
        </p:nvSpPr>
        <p:spPr bwMode="auto">
          <a:xfrm>
            <a:off x="838200" y="2314575"/>
            <a:ext cx="10896600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6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San Diego Housing Commission (SDHC)</a:t>
            </a:r>
            <a:endParaRPr lang="en-US" dirty="0">
              <a:solidFill>
                <a:schemeClr val="bg1"/>
              </a:solidFill>
              <a:cs typeface="Arial"/>
            </a:endParaRPr>
          </a:p>
          <a:p>
            <a:r>
              <a:rPr lang="en-US" altLang="en-US" sz="26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Fiscal Year (FY) 2026 Moving to Work (MTW) Annual Plan Amendment</a:t>
            </a:r>
          </a:p>
          <a:p>
            <a:pPr eaLnBrk="1" hangingPunct="1"/>
            <a:r>
              <a:rPr lang="en-US" altLang="en-US" sz="20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Public Hearing</a:t>
            </a:r>
          </a:p>
          <a:p>
            <a:r>
              <a:rPr lang="en-US" altLang="en-US" sz="2000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November 17, 2025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838200" y="4086937"/>
            <a:ext cx="577215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Lisa Jones</a:t>
            </a:r>
          </a:p>
          <a:p>
            <a:pPr eaLnBrk="1" hangingPunct="1"/>
            <a:r>
              <a:rPr lang="en-U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President and Chief Executive Officer</a:t>
            </a:r>
          </a:p>
          <a:p>
            <a:endParaRPr lang="en-US" altLang="en-US" sz="1600">
              <a:solidFill>
                <a:srgbClr val="FFFFFF"/>
              </a:solidFill>
              <a:cs typeface="Arial"/>
            </a:endParaRPr>
          </a:p>
          <a:p>
            <a:r>
              <a:rPr lang="en-U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Azucena Valladolid</a:t>
            </a:r>
          </a:p>
          <a:p>
            <a:r>
              <a:rPr lang="en-U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Executive Vice President</a:t>
            </a:r>
          </a:p>
          <a:p>
            <a:r>
              <a:rPr lang="en-U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Rental Assistance and Workforce Development</a:t>
            </a:r>
          </a:p>
          <a:p>
            <a:endParaRPr lang="en-US" altLang="en-US" sz="1600">
              <a:solidFill>
                <a:srgbClr val="FFFFFF"/>
              </a:solidFill>
              <a:cs typeface="Arial"/>
            </a:endParaRPr>
          </a:p>
          <a:p>
            <a:r>
              <a:rPr lang="en-U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Debra </a:t>
            </a:r>
            <a:r>
              <a:rPr lang="en-US" altLang="en-US" sz="1600" dirty="0" err="1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Fischle</a:t>
            </a:r>
            <a:r>
              <a:rPr lang="en-U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-Faulk</a:t>
            </a:r>
          </a:p>
          <a:p>
            <a:r>
              <a:rPr lang="en-U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Senior Vice President</a:t>
            </a:r>
          </a:p>
          <a:p>
            <a:r>
              <a:rPr lang="en-US" altLang="en-US" sz="1600" dirty="0">
                <a:solidFill>
                  <a:srgbClr val="FFFFFF"/>
                </a:solidFill>
                <a:latin typeface="Arial"/>
                <a:ea typeface="ＭＳ Ｐゴシック"/>
                <a:cs typeface="Arial"/>
              </a:rPr>
              <a:t>Community and Strategic Initiatives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E58663-CAC6-D74E-2108-DDFDD1DC2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87D2E18F-B3B1-40DE-D3A3-C726BFA580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B0AC737-AB25-2F96-806D-29FE361C4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844055"/>
              </p:ext>
            </p:extLst>
          </p:nvPr>
        </p:nvGraphicFramePr>
        <p:xfrm>
          <a:off x="6680200" y="2438400"/>
          <a:ext cx="4064000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9358001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Option 2</a:t>
                      </a:r>
                    </a:p>
                  </a:txBody>
                  <a:tcPr>
                    <a:solidFill>
                      <a:srgbClr val="CCCB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843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80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Approve and implement recommended updates to SDHC’s Path to Success Initiative to continue to assist approximately </a:t>
                      </a:r>
                      <a:r>
                        <a:rPr lang="en-US" altLang="en-US" sz="180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14,500</a:t>
                      </a:r>
                      <a:r>
                        <a:rPr kumimoji="0" lang="en-US" altLang="en-US" sz="180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 existing families</a:t>
                      </a:r>
                      <a:endParaRPr kumimoji="0" lang="en-US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457C"/>
                        </a:solidFill>
                        <a:effectLst/>
                        <a:uLnTx/>
                        <a:uFillTx/>
                        <a:latin typeface="Arial"/>
                        <a:ea typeface="ＭＳ Ｐゴシック"/>
                        <a:cs typeface="Arial"/>
                      </a:endParaRPr>
                    </a:p>
                    <a:p>
                      <a:endParaRPr lang="en-US"/>
                    </a:p>
                  </a:txBody>
                  <a:tcPr>
                    <a:solidFill>
                      <a:srgbClr val="CCCBB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2483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D40E952-2FB6-EEA3-7C09-324CD65AD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450818"/>
              </p:ext>
            </p:extLst>
          </p:nvPr>
        </p:nvGraphicFramePr>
        <p:xfrm>
          <a:off x="1574800" y="2438400"/>
          <a:ext cx="4064000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996447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Option 1</a:t>
                      </a:r>
                    </a:p>
                  </a:txBody>
                  <a:tcPr>
                    <a:solidFill>
                      <a:srgbClr val="CCCB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843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80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End rental assistance for approximately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1,700</a:t>
                      </a:r>
                      <a:r>
                        <a:rPr lang="en-US" altLang="en-US" b="1">
                          <a:solidFill>
                            <a:srgbClr val="00457C"/>
                          </a:solidFill>
                          <a:cs typeface="Arial"/>
                        </a:rPr>
                        <a:t> </a:t>
                      </a:r>
                      <a:r>
                        <a:rPr lang="en-US" altLang="en-US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457C"/>
                          </a:solidFill>
                          <a:effectLst/>
                          <a:uLnTx/>
                          <a:uFillTx/>
                          <a:latin typeface="Arial"/>
                          <a:ea typeface="ＭＳ Ｐゴシック"/>
                          <a:cs typeface="Arial"/>
                        </a:rPr>
                        <a:t>households</a:t>
                      </a:r>
                      <a:endParaRPr kumimoji="0" lang="en-US" altLang="en-US" sz="18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457C"/>
                        </a:solidFill>
                        <a:effectLst/>
                        <a:uLnTx/>
                        <a:uFillTx/>
                        <a:latin typeface="Arial"/>
                        <a:ea typeface="ＭＳ Ｐゴシック"/>
                        <a:cs typeface="Arial"/>
                      </a:endParaRPr>
                    </a:p>
                    <a:p>
                      <a:endParaRPr lang="en-US"/>
                    </a:p>
                  </a:txBody>
                  <a:tcPr>
                    <a:solidFill>
                      <a:srgbClr val="CCCBB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248304"/>
                  </a:ext>
                </a:extLst>
              </a:tr>
            </a:tbl>
          </a:graphicData>
        </a:graphic>
      </p:graphicFrame>
      <p:sp>
        <p:nvSpPr>
          <p:cNvPr id="2" name="TextBox 6">
            <a:extLst>
              <a:ext uri="{FF2B5EF4-FFF2-40B4-BE49-F238E27FC236}">
                <a16:creationId xmlns:a16="http://schemas.microsoft.com/office/drawing/2014/main" id="{F9224D6B-35A9-D636-6534-035C3A961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Options</a:t>
            </a:r>
          </a:p>
        </p:txBody>
      </p:sp>
    </p:spTree>
    <p:extLst>
      <p:ext uri="{BB962C8B-B14F-4D97-AF65-F5344CB8AC3E}">
        <p14:creationId xmlns:p14="http://schemas.microsoft.com/office/powerpoint/2010/main" val="1592993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F71D4-A331-7CD8-CC31-64970427F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9DD59C2B-8463-4807-2DA3-4E2A5CD772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80E04A-BE49-92BA-1BDE-80170A11D136}"/>
              </a:ext>
            </a:extLst>
          </p:cNvPr>
          <p:cNvSpPr txBox="1"/>
          <p:nvPr/>
        </p:nvSpPr>
        <p:spPr>
          <a:xfrm>
            <a:off x="1061694" y="2497205"/>
            <a:ext cx="95670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Moving to Work and </a:t>
            </a:r>
          </a:p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Recommended Path to Success Updates</a:t>
            </a: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A3BADE8E-0F30-E4DB-E047-28A910710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endParaRPr lang="en-US" altLang="en-US" sz="2000">
              <a:solidFill>
                <a:srgbClr val="00457C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134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956DE8C-BCED-77B9-0DC9-EDB8A8FF36E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997" t="-418" r="6296"/>
          <a:stretch/>
        </p:blipFill>
        <p:spPr>
          <a:xfrm>
            <a:off x="7087602" y="1715737"/>
            <a:ext cx="4895850" cy="3426526"/>
          </a:xfrm>
          <a:prstGeom prst="rect">
            <a:avLst/>
          </a:prstGeom>
        </p:spPr>
      </p:pic>
      <p:sp>
        <p:nvSpPr>
          <p:cNvPr id="16386" name="Footer Placeholder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C636432D-5051-41D3-9376-1C43E19EE6A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734115-83D3-114F-ACEB-39E8AABDE45B}"/>
              </a:ext>
            </a:extLst>
          </p:cNvPr>
          <p:cNvSpPr txBox="1"/>
          <p:nvPr/>
        </p:nvSpPr>
        <p:spPr>
          <a:xfrm>
            <a:off x="304800" y="1443313"/>
            <a:ext cx="7163602" cy="43396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MTW is a demonstration program for public housing authorities (PHAs) that provides them flexibilities to design and test innovative, locally designed strategies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SDHC is one of 39 original MTW agencies out of approximately 3,200 public housing authorities nationwide.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A total of 138 agencies now have MTW status either under the original agreement or as an expansion agency.</a:t>
            </a: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Three Statutory MTW Objectives:</a:t>
            </a:r>
          </a:p>
          <a:p>
            <a:pPr marL="800100" marR="0" lvl="1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Reduce costs (increase efficiency) in federal expenditures</a:t>
            </a:r>
          </a:p>
          <a:p>
            <a:pPr marL="800100" marR="0" lvl="1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Help families to become economically self-sufficient.</a:t>
            </a:r>
          </a:p>
          <a:p>
            <a:pPr marL="800100" marR="0" lvl="1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Improve housing choices for families.</a:t>
            </a: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itchFamily="34" charset="0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1FD800CD-3F2D-3FFD-D32F-6D35611EC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What is MTW?</a:t>
            </a:r>
          </a:p>
        </p:txBody>
      </p:sp>
    </p:spTree>
    <p:extLst>
      <p:ext uri="{BB962C8B-B14F-4D97-AF65-F5344CB8AC3E}">
        <p14:creationId xmlns:p14="http://schemas.microsoft.com/office/powerpoint/2010/main" val="1481734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08D0E-74B4-E51C-3F92-2A697F6D1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47212950-7A76-AC84-49AF-4E8C957F6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1EB6E0-5901-CCCF-812A-12AD8A74CA7D}"/>
              </a:ext>
            </a:extLst>
          </p:cNvPr>
          <p:cNvSpPr txBox="1"/>
          <p:nvPr/>
        </p:nvSpPr>
        <p:spPr>
          <a:xfrm>
            <a:off x="304801" y="1595481"/>
            <a:ext cx="11036892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7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Rent Reform initiative implemented July 1, 2013.</a:t>
            </a:r>
          </a:p>
          <a:p>
            <a:pPr marL="804672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altLang="en-US" sz="17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Developed with SDHC’s MTW flexibility. </a:t>
            </a:r>
          </a:p>
          <a:p>
            <a:pPr marL="804672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altLang="en-US" sz="17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Defines households as able to work (Work-Able) or Elderly/Disabled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B85B58-41B0-4F44-9FC1-A73E9AC29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869340"/>
              </p:ext>
            </p:extLst>
          </p:nvPr>
        </p:nvGraphicFramePr>
        <p:xfrm>
          <a:off x="281127" y="2531720"/>
          <a:ext cx="11506198" cy="3517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4050">
                  <a:extLst>
                    <a:ext uri="{9D8B030D-6E8A-4147-A177-3AD203B41FA5}">
                      <a16:colId xmlns:a16="http://schemas.microsoft.com/office/drawing/2014/main" val="4281013229"/>
                    </a:ext>
                  </a:extLst>
                </a:gridCol>
                <a:gridCol w="3901074">
                  <a:extLst>
                    <a:ext uri="{9D8B030D-6E8A-4147-A177-3AD203B41FA5}">
                      <a16:colId xmlns:a16="http://schemas.microsoft.com/office/drawing/2014/main" val="579417123"/>
                    </a:ext>
                  </a:extLst>
                </a:gridCol>
                <a:gridCol w="3901074">
                  <a:extLst>
                    <a:ext uri="{9D8B030D-6E8A-4147-A177-3AD203B41FA5}">
                      <a16:colId xmlns:a16="http://schemas.microsoft.com/office/drawing/2014/main" val="230759191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600" kern="100">
                        <a:solidFill>
                          <a:schemeClr val="bg1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Work-Able</a:t>
                      </a:r>
                      <a:endParaRPr lang="en-US" sz="1600" b="1" kern="100">
                        <a:solidFill>
                          <a:schemeClr val="bg1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Elderly / Disabled</a:t>
                      </a:r>
                      <a:endParaRPr lang="en-US" sz="1600" b="1" kern="100">
                        <a:solidFill>
                          <a:schemeClr val="bg1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913052"/>
                  </a:ext>
                </a:extLst>
              </a:tr>
              <a:tr h="147423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Factors That Determine Household Type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Under 62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62 or older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58430"/>
                  </a:ext>
                </a:extLst>
              </a:tr>
              <a:tr h="147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Not Disabled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Disabled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379428"/>
                  </a:ext>
                </a:extLst>
              </a:tr>
              <a:tr h="147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AND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OR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832437"/>
                  </a:ext>
                </a:extLst>
              </a:tr>
              <a:tr h="147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Not a full-time student ages 18-23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A full-time student ages 18-23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446959"/>
                  </a:ext>
                </a:extLst>
              </a:tr>
              <a:tr h="63500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600" kern="100">
                          <a:effectLst/>
                          <a:latin typeface="Arial"/>
                          <a:cs typeface="Arial"/>
                        </a:rPr>
                        <a:t>  </a:t>
                      </a:r>
                    </a:p>
                  </a:txBody>
                  <a:tcPr marL="0" marR="0" marT="0" marB="0">
                    <a:solidFill>
                      <a:srgbClr val="00457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85362111"/>
                  </a:ext>
                </a:extLst>
              </a:tr>
              <a:tr h="418877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effectLst/>
                        <a:latin typeface="Arial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Arial"/>
                          <a:cs typeface="Arial"/>
                        </a:rPr>
                        <a:t> </a:t>
                      </a: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Family’s Contribution to the Rent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Pay either the minimum family contribution or a family contribution amount based on a percentage family’s income, whichever is greater.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Pay 28.5 percent of adjusted monthly income. 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241757"/>
                  </a:ext>
                </a:extLst>
              </a:tr>
              <a:tr h="5642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Minimum Family Contribution </a:t>
                      </a:r>
                    </a:p>
                    <a:p>
                      <a:pPr marL="457200" marR="0" lvl="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One Work-Able Adult: $400/month </a:t>
                      </a:r>
                    </a:p>
                    <a:p>
                      <a:pPr marL="457200" marR="0" lvl="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Two or more Work-Able Adults: $650/month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Minimum Family Contribution: $0 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724741"/>
                  </a:ext>
                </a:extLst>
              </a:tr>
              <a:tr h="88560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The family’s contribution amount is calculated on the lower edge of an income range. Families pay 24-30% of their income. </a:t>
                      </a:r>
                    </a:p>
                    <a:p>
                      <a:pPr marL="457200" marR="0" lvl="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3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Example: If annual income is between $25,000 and $29,999, SDHC will use $25,000 to calculate the family’s portion of the rent.</a:t>
                      </a: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endParaRPr lang="en-US" sz="13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257008"/>
                  </a:ext>
                </a:extLst>
              </a:tr>
            </a:tbl>
          </a:graphicData>
        </a:graphic>
      </p:graphicFrame>
      <p:sp>
        <p:nvSpPr>
          <p:cNvPr id="5" name="TextBox 6">
            <a:extLst>
              <a:ext uri="{FF2B5EF4-FFF2-40B4-BE49-F238E27FC236}">
                <a16:creationId xmlns:a16="http://schemas.microsoft.com/office/drawing/2014/main" id="{568F34A7-40FC-11CF-A48D-17544E716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32" y="1101527"/>
            <a:ext cx="11455893" cy="400110"/>
          </a:xfrm>
          <a:prstGeom prst="rect">
            <a:avLst/>
          </a:prstGeom>
          <a:solidFill>
            <a:srgbClr val="1A96A9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Path to </a:t>
            </a:r>
            <a:r>
              <a:rPr lang="en-US" altLang="en-US" sz="2000" b="1">
                <a:solidFill>
                  <a:prstClr val="white"/>
                </a:solidFill>
                <a:cs typeface="Arial" panose="020B0604020202020204" pitchFamily="34" charset="0"/>
              </a:rPr>
              <a:t>Success </a:t>
            </a: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169176C3-58FD-EC84-2333-773674081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</p:txBody>
      </p:sp>
    </p:spTree>
    <p:extLst>
      <p:ext uri="{BB962C8B-B14F-4D97-AF65-F5344CB8AC3E}">
        <p14:creationId xmlns:p14="http://schemas.microsoft.com/office/powerpoint/2010/main" val="4074100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3F617F-C2E3-9375-B35A-DF552BF1D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6A4C57D2-A852-E5B4-00A2-EE9FB4D4A7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9C7B230-06B9-7D31-DCDA-120418133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846374"/>
              </p:ext>
            </p:extLst>
          </p:nvPr>
        </p:nvGraphicFramePr>
        <p:xfrm>
          <a:off x="335872" y="2367280"/>
          <a:ext cx="11475128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75128">
                  <a:extLst>
                    <a:ext uri="{9D8B030D-6E8A-4147-A177-3AD203B41FA5}">
                      <a16:colId xmlns:a16="http://schemas.microsoft.com/office/drawing/2014/main" val="12828477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91440" marR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Work-Able Households Only</a:t>
                      </a:r>
                      <a:endParaRPr lang="en-US" sz="1800" b="1" kern="100">
                        <a:solidFill>
                          <a:schemeClr val="bg1"/>
                        </a:solidFill>
                        <a:effectLst/>
                        <a:latin typeface="Arial"/>
                        <a:ea typeface="Aptos" panose="020B0004020202020204" pitchFamily="34" charset="0"/>
                        <a:cs typeface="Arial"/>
                      </a:endParaRPr>
                    </a:p>
                  </a:txBody>
                  <a:tcPr marL="0" marR="0" marT="0" marB="0">
                    <a:solidFill>
                      <a:srgbClr val="1A96A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626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Expand to include an additional minimum FC for three or more Work-Able adults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769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Calculate FC at 40% of adjusted income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507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No longer use income ranges for FC calculations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67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Update minimum FC amounts based on minimum wage increases in recent years ($17.75/hour effective January 2026)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234918"/>
                  </a:ext>
                </a:extLst>
              </a:tr>
            </a:tbl>
          </a:graphicData>
        </a:graphic>
      </p:graphicFrame>
      <p:sp>
        <p:nvSpPr>
          <p:cNvPr id="2" name="TextBox 6">
            <a:extLst>
              <a:ext uri="{FF2B5EF4-FFF2-40B4-BE49-F238E27FC236}">
                <a16:creationId xmlns:a16="http://schemas.microsoft.com/office/drawing/2014/main" id="{2AEA712F-E3E4-1087-F9EC-A4FCBEEBE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32" y="1306481"/>
            <a:ext cx="11455893" cy="400110"/>
          </a:xfrm>
          <a:prstGeom prst="rect">
            <a:avLst/>
          </a:prstGeom>
          <a:solidFill>
            <a:srgbClr val="1A96A9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Family </a:t>
            </a:r>
            <a:r>
              <a:rPr lang="en-US" altLang="en-US" sz="2000" b="1">
                <a:solidFill>
                  <a:prstClr val="white"/>
                </a:solidFill>
                <a:cs typeface="Arial" panose="020B0604020202020204" pitchFamily="34" charset="0"/>
              </a:rPr>
              <a:t>Contribution</a:t>
            </a: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(FC) Determination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25C2AFB-7836-EE70-9D2D-7E5B0768D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3941753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CA5B3-C7D4-6B76-9EB5-525E44E34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ABCCD134-8A1F-C7C6-2ECA-428CB9DFD1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8EAAB6F-B534-BAFE-731E-70E75A6328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06557"/>
              </p:ext>
            </p:extLst>
          </p:nvPr>
        </p:nvGraphicFramePr>
        <p:xfrm>
          <a:off x="1548501" y="2044692"/>
          <a:ext cx="9094998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802">
                  <a:extLst>
                    <a:ext uri="{9D8B030D-6E8A-4147-A177-3AD203B41FA5}">
                      <a16:colId xmlns:a16="http://schemas.microsoft.com/office/drawing/2014/main" val="2187078714"/>
                    </a:ext>
                  </a:extLst>
                </a:gridCol>
                <a:gridCol w="3142695">
                  <a:extLst>
                    <a:ext uri="{9D8B030D-6E8A-4147-A177-3AD203B41FA5}">
                      <a16:colId xmlns:a16="http://schemas.microsoft.com/office/drawing/2014/main" val="3856918312"/>
                    </a:ext>
                  </a:extLst>
                </a:gridCol>
                <a:gridCol w="3168501">
                  <a:extLst>
                    <a:ext uri="{9D8B030D-6E8A-4147-A177-3AD203B41FA5}">
                      <a16:colId xmlns:a16="http://schemas.microsoft.com/office/drawing/2014/main" val="1652157663"/>
                    </a:ext>
                  </a:extLst>
                </a:gridCol>
              </a:tblGrid>
              <a:tr h="31624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 Minimum FC for Work-Able Households Only</a:t>
                      </a: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7592"/>
                  </a:ext>
                </a:extLst>
              </a:tr>
              <a:tr h="316244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Work-Able Adult</a:t>
                      </a: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Work-Able Adults</a:t>
                      </a: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or More Work-Able Adults</a:t>
                      </a:r>
                    </a:p>
                  </a:txBody>
                  <a:tcPr>
                    <a:solidFill>
                      <a:srgbClr val="1A96A9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2066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457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$580/month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457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$1,155/month </a:t>
                      </a:r>
                    </a:p>
                    <a:p>
                      <a:r>
                        <a:rPr lang="en-US" sz="16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(approximately $578 per person)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457C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$1,735/month </a:t>
                      </a:r>
                    </a:p>
                    <a:p>
                      <a:r>
                        <a:rPr lang="en-US" sz="16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(approximately $578 per person)</a:t>
                      </a:r>
                    </a:p>
                  </a:txBody>
                  <a:tcPr>
                    <a:solidFill>
                      <a:srgbClr val="1A96A9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342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Minimum FC is approximately 30% of monthly income working 25 hours/week at $17.75/hour ($576.88).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0" i="0" u="none" strike="noStrike" noProof="0">
                          <a:solidFill>
                            <a:srgbClr val="00457C"/>
                          </a:solidFill>
                          <a:latin typeface="Arial"/>
                        </a:rPr>
                        <a:t>Minimum FC is approximately </a:t>
                      </a:r>
                      <a:r>
                        <a:rPr lang="en-US" sz="16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30% of monthly income with two adults each working 25 hours/week at $17.75/hour ($1,153.75).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600" b="0" i="0" u="none" strike="noStrike" noProof="0">
                          <a:solidFill>
                            <a:srgbClr val="00457C"/>
                          </a:solidFill>
                          <a:latin typeface="Arial"/>
                        </a:rPr>
                        <a:t>Minimum FC is approximately </a:t>
                      </a:r>
                      <a:r>
                        <a:rPr lang="en-US" sz="1600">
                          <a:solidFill>
                            <a:srgbClr val="00457C"/>
                          </a:solidFill>
                          <a:latin typeface="Arial"/>
                          <a:cs typeface="Arial"/>
                        </a:rPr>
                        <a:t>30% of monthly income with three adults each working 25 hours/week at $17.75/hour ($1,730.63).</a:t>
                      </a:r>
                    </a:p>
                  </a:txBody>
                  <a:tcPr>
                    <a:solidFill>
                      <a:srgbClr val="1A96A9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79292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CEF0C6D-D532-CB19-B750-71806611AEF9}"/>
              </a:ext>
            </a:extLst>
          </p:cNvPr>
          <p:cNvSpPr txBox="1"/>
          <p:nvPr/>
        </p:nvSpPr>
        <p:spPr>
          <a:xfrm>
            <a:off x="1663083" y="4957384"/>
            <a:ext cx="88658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Elderly/Disabled FC would increase to 32% of adjusted income instead of 28.5%.</a:t>
            </a:r>
          </a:p>
          <a:p>
            <a:pPr marL="804672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No minimum FC for Elderly/Disabled households</a:t>
            </a: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88F0D6C4-5EAD-581B-E52F-44DD9551F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32" y="1297099"/>
            <a:ext cx="11455893" cy="400110"/>
          </a:xfrm>
          <a:prstGeom prst="rect">
            <a:avLst/>
          </a:prstGeom>
          <a:solidFill>
            <a:srgbClr val="1A96A9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Family Contribution (FC) Determination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F1FE5C4F-9F6F-22D3-EB3D-DAF72BA10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3351117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36CE5-1869-B992-1D39-DF8DBAA96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84EA4A6B-8EF5-C9AA-BDB5-249471D15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EFDD4E-0700-E572-8141-957348FA8A8A}"/>
              </a:ext>
            </a:extLst>
          </p:cNvPr>
          <p:cNvSpPr txBox="1"/>
          <p:nvPr/>
        </p:nvSpPr>
        <p:spPr>
          <a:xfrm>
            <a:off x="571603" y="3075057"/>
            <a:ext cx="110487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>
                <a:solidFill>
                  <a:srgbClr val="00457C"/>
                </a:solidFill>
              </a:rPr>
              <a:t>Household Impact Analysis and Hardship Policy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3B9EEC58-B2F4-7112-E7F7-84ADFBFC9A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4081764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9B7E8-820D-3753-5B09-E9DDE4A72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BEE474EB-A35F-5D6C-6286-BE97CAAAFB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San Diego Housing Commission </a:t>
            </a:r>
          </a:p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Slide 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17</a:t>
            </a:fld>
            <a:endParaRPr lang="en-US" altLang="en-US" sz="14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55FCCE2-2336-4BBC-9558-DEF0754B3F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427571"/>
              </p:ext>
            </p:extLst>
          </p:nvPr>
        </p:nvGraphicFramePr>
        <p:xfrm>
          <a:off x="3299345" y="2576300"/>
          <a:ext cx="5593310" cy="1705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3510">
                  <a:extLst>
                    <a:ext uri="{9D8B030D-6E8A-4147-A177-3AD203B41FA5}">
                      <a16:colId xmlns:a16="http://schemas.microsoft.com/office/drawing/2014/main" val="184948683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91658191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FC Increase Per Month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of Households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460335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$0 - $99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8,713</a:t>
                      </a:r>
                      <a:endParaRPr lang="en-US" sz="2800" kern="100" dirty="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481647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$100 - $199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617</a:t>
                      </a:r>
                      <a:endParaRPr lang="en-US" sz="2800" kern="100" dirty="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2098510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$200 - $299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n-US" sz="2800" kern="100" dirty="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243230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$300 - $350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762372"/>
                  </a:ext>
                </a:extLst>
              </a:tr>
              <a:tr h="28012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2800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 dirty="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9,363</a:t>
                      </a:r>
                      <a:endParaRPr lang="en-US" sz="2800" kern="100" dirty="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13735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2D08FBC-6BD3-B3C3-9C81-427CB4D8C932}"/>
              </a:ext>
            </a:extLst>
          </p:cNvPr>
          <p:cNvSpPr txBox="1"/>
          <p:nvPr/>
        </p:nvSpPr>
        <p:spPr>
          <a:xfrm>
            <a:off x="369533" y="1284237"/>
            <a:ext cx="11506200" cy="369332"/>
          </a:xfrm>
          <a:prstGeom prst="rect">
            <a:avLst/>
          </a:prstGeom>
          <a:solidFill>
            <a:srgbClr val="BFD730"/>
          </a:solidFill>
        </p:spPr>
        <p:txBody>
          <a:bodyPr wrap="square">
            <a:spAutoFit/>
          </a:bodyPr>
          <a:lstStyle/>
          <a:p>
            <a:pPr algn="ctr" eaLnBrk="1" hangingPunct="1">
              <a:spcAft>
                <a:spcPts val="1200"/>
              </a:spcAft>
              <a:defRPr/>
            </a:pPr>
            <a:r>
              <a:rPr lang="en-US" sz="1800" b="1">
                <a:solidFill>
                  <a:srgbClr val="00457C"/>
                </a:solidFill>
                <a:cs typeface="Arial" pitchFamily="34" charset="0"/>
              </a:rPr>
              <a:t>Household Impact – Elderly/Disabled Households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0C20B5-B06D-3D31-F2C3-06ECB52208F7}"/>
              </a:ext>
            </a:extLst>
          </p:cNvPr>
          <p:cNvSpPr txBox="1"/>
          <p:nvPr/>
        </p:nvSpPr>
        <p:spPr>
          <a:xfrm>
            <a:off x="407633" y="1725509"/>
            <a:ext cx="9841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457C"/>
                </a:solidFill>
              </a:rPr>
              <a:t>Family Contribution (FC) = 32% of adjusted household income (3.5% increase from 28.5%)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86DFB72F-06BB-A0E6-62A3-9783FE6A6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4106525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1C565-6DE4-30F4-5EA8-D8EF3D1BC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E100A1EF-3D83-F205-213B-3550AA6AED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473FDB-E8E1-18C7-1F93-78EC482ED30E}"/>
              </a:ext>
            </a:extLst>
          </p:cNvPr>
          <p:cNvSpPr txBox="1"/>
          <p:nvPr/>
        </p:nvSpPr>
        <p:spPr>
          <a:xfrm>
            <a:off x="251534" y="1762350"/>
            <a:ext cx="11506200" cy="276998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Number of Households Subject to Minimum Family Contribution: 1,890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cs typeface="Arial" pitchFamily="34" charset="0"/>
            </a:endParaRPr>
          </a:p>
          <a:p>
            <a:pPr marL="804545" indent="-34290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Work Able 1	– 876</a:t>
            </a:r>
          </a:p>
          <a:p>
            <a:pPr marL="804545" indent="-342900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Work Able 2	– 609</a:t>
            </a:r>
          </a:p>
          <a:p>
            <a:pPr marL="804545" indent="-342900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Work Able 3+	– 405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804545" marR="0" lvl="0" indent="-34290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en-US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itchFamily="34" charset="0"/>
            </a:endParaRPr>
          </a:p>
          <a:p>
            <a:pPr marL="342900" indent="-3429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>
              <a:solidFill>
                <a:srgbClr val="00457C"/>
              </a:solidFill>
              <a:cs typeface="Arial" pitchFamily="34" charset="0"/>
            </a:endParaRPr>
          </a:p>
          <a:p>
            <a:pPr marL="342900" indent="-34290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Number of Households Subject to 40% of Adjusted Income: 3,060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itchFamily="34" charset="0"/>
            </a:endParaRPr>
          </a:p>
          <a:p>
            <a:pPr marL="804545" indent="-34290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Work Able 1 	– 2,033</a:t>
            </a:r>
          </a:p>
          <a:p>
            <a:pPr marL="804545" indent="-342900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Work Able 2 	–    769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804545" indent="-34290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Work Able 3+ 	–    258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AECD62-6381-E77F-0888-F9DC59AA974F}"/>
              </a:ext>
            </a:extLst>
          </p:cNvPr>
          <p:cNvSpPr txBox="1"/>
          <p:nvPr/>
        </p:nvSpPr>
        <p:spPr>
          <a:xfrm>
            <a:off x="304800" y="1289276"/>
            <a:ext cx="11506200" cy="369332"/>
          </a:xfrm>
          <a:prstGeom prst="rect">
            <a:avLst/>
          </a:prstGeom>
          <a:solidFill>
            <a:srgbClr val="BFD730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Household Impact – Work-Able Households</a:t>
            </a: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F6C0AD8D-B923-14CA-0ACC-3B76A6440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1845497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F81D9-2C21-AE64-29F8-DD1893235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2D17D55D-528D-F4ED-4D93-7AE634C10B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San Diego Housing Commission </a:t>
            </a:r>
          </a:p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Slide 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19</a:t>
            </a:fld>
            <a:endParaRPr lang="en-US" altLang="en-US" sz="14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C7334A1-4A76-0377-7F04-AC9E856E0902}"/>
              </a:ext>
            </a:extLst>
          </p:cNvPr>
          <p:cNvSpPr txBox="1"/>
          <p:nvPr/>
        </p:nvSpPr>
        <p:spPr>
          <a:xfrm>
            <a:off x="6462238" y="1896774"/>
            <a:ext cx="52836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b="1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Work-Able Households </a:t>
            </a:r>
            <a:r>
              <a:rPr lang="en-US" sz="1800" b="1" u="sng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Paying 40% of Income</a:t>
            </a:r>
            <a:endParaRPr lang="en-US" sz="280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A3C724-935D-AC6C-7297-98DCB200F7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361600"/>
              </p:ext>
            </p:extLst>
          </p:nvPr>
        </p:nvGraphicFramePr>
        <p:xfrm>
          <a:off x="6716698" y="2316587"/>
          <a:ext cx="5029200" cy="33881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8664">
                  <a:extLst>
                    <a:ext uri="{9D8B030D-6E8A-4147-A177-3AD203B41FA5}">
                      <a16:colId xmlns:a16="http://schemas.microsoft.com/office/drawing/2014/main" val="3191319610"/>
                    </a:ext>
                  </a:extLst>
                </a:gridCol>
                <a:gridCol w="1960536">
                  <a:extLst>
                    <a:ext uri="{9D8B030D-6E8A-4147-A177-3AD203B41FA5}">
                      <a16:colId xmlns:a16="http://schemas.microsoft.com/office/drawing/2014/main" val="1954329293"/>
                    </a:ext>
                  </a:extLst>
                </a:gridCol>
              </a:tblGrid>
              <a:tr h="193649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FC Increase Per Month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# of Households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35130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$100 - $199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85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395043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$200 - $299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499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986696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$300 - $399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678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052563"/>
                  </a:ext>
                </a:extLst>
              </a:tr>
              <a:tr h="282979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$400 - $499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689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735487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$500 - $599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518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7979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$600 - $699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298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690090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$700 - $799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161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688966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$800 - $899 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73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244408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$900 - $999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31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668709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$1,000+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ea typeface="Calibri"/>
                          <a:cs typeface="Arial"/>
                        </a:rPr>
                        <a:t>28</a:t>
                      </a: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9594789"/>
                  </a:ext>
                </a:extLst>
              </a:tr>
              <a:tr h="283084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Total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3,060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63236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4B4152F-01D7-386B-583D-4F927C7F1F9E}"/>
              </a:ext>
            </a:extLst>
          </p:cNvPr>
          <p:cNvSpPr txBox="1"/>
          <p:nvPr/>
        </p:nvSpPr>
        <p:spPr>
          <a:xfrm>
            <a:off x="363581" y="1896774"/>
            <a:ext cx="51117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b="1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Work Able Households </a:t>
            </a:r>
            <a:r>
              <a:rPr lang="en-US" sz="1800" b="1" u="sng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Paying Minimum FC</a:t>
            </a:r>
            <a:r>
              <a:rPr lang="en-US" sz="1800" b="1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280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B15B9D3-1132-1566-E0AA-DE111789F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882087"/>
              </p:ext>
            </p:extLst>
          </p:nvPr>
        </p:nvGraphicFramePr>
        <p:xfrm>
          <a:off x="304800" y="2316587"/>
          <a:ext cx="4905652" cy="3291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72052">
                  <a:extLst>
                    <a:ext uri="{9D8B030D-6E8A-4147-A177-3AD203B41FA5}">
                      <a16:colId xmlns:a16="http://schemas.microsoft.com/office/drawing/2014/main" val="3322858544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1463590272"/>
                    </a:ext>
                  </a:extLst>
                </a:gridCol>
              </a:tblGrid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FC Increase Per Month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# of Households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276750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$100 - $199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847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036187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$200 - $299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2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010601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$300 - $399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8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378226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$400 - $499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125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022428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$500 - $599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506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016147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$600 - $699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57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632947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$700 - $799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57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927257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$800 - $899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57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954143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$900 - $999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46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88978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$1,000+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185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597332"/>
                  </a:ext>
                </a:extLst>
              </a:tr>
              <a:tr h="173355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Total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800" kern="100">
                          <a:solidFill>
                            <a:srgbClr val="00457C"/>
                          </a:solidFill>
                          <a:effectLst/>
                          <a:latin typeface="Arial"/>
                          <a:cs typeface="Arial"/>
                        </a:rPr>
                        <a:t>1,890</a:t>
                      </a:r>
                      <a:endParaRPr lang="en-US" sz="1800" kern="100">
                        <a:solidFill>
                          <a:srgbClr val="00457C"/>
                        </a:solidFill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68580" marR="68580" marT="0" marB="0">
                    <a:solidFill>
                      <a:srgbClr val="BFD730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56261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339743F-0343-98AD-21DC-2B2B05A15451}"/>
              </a:ext>
            </a:extLst>
          </p:cNvPr>
          <p:cNvSpPr txBox="1"/>
          <p:nvPr/>
        </p:nvSpPr>
        <p:spPr>
          <a:xfrm>
            <a:off x="304800" y="1286053"/>
            <a:ext cx="11506200" cy="369332"/>
          </a:xfrm>
          <a:prstGeom prst="rect">
            <a:avLst/>
          </a:prstGeom>
          <a:solidFill>
            <a:srgbClr val="BFD730"/>
          </a:solidFill>
        </p:spPr>
        <p:txBody>
          <a:bodyPr wrap="square">
            <a:spAutoFit/>
          </a:bodyPr>
          <a:lstStyle/>
          <a:p>
            <a:pPr algn="ctr" eaLnBrk="1" hangingPunct="1">
              <a:spcAft>
                <a:spcPts val="1200"/>
              </a:spcAft>
              <a:defRPr/>
            </a:pPr>
            <a:r>
              <a:rPr lang="en-US" sz="1800" b="1">
                <a:solidFill>
                  <a:srgbClr val="00457C"/>
                </a:solidFill>
                <a:cs typeface="Arial" pitchFamily="34" charset="0"/>
              </a:rPr>
              <a:t>Household Impact – Work-Able Households (Continued)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97D58F1-92B0-972F-BCC8-C9DAE02FC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2011866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290A9-FE51-5110-3C6A-E89141EFD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4A0B7A07-72E3-E584-0C60-494C0C9874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AFF0F0-7C6C-BD5F-C8D2-6E61C960804E}"/>
              </a:ext>
            </a:extLst>
          </p:cNvPr>
          <p:cNvSpPr txBox="1"/>
          <p:nvPr/>
        </p:nvSpPr>
        <p:spPr>
          <a:xfrm>
            <a:off x="276027" y="2136339"/>
            <a:ext cx="11547919" cy="258532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Federal funding is not sufficient to support rental assistance for SDHC’s existing voucher families.</a:t>
            </a: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is proposing updates to the way it calculates the family contribution amount, which is the amount that rental assistance participants contribute toward the monthly contract rent. </a:t>
            </a:r>
            <a:endParaRPr lang="en-US">
              <a:solidFill>
                <a:srgbClr val="000000"/>
              </a:solidFill>
              <a:cs typeface="Arial"/>
            </a:endParaRP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This is due to rising rental assistance costs amid diminishing federal funding.</a:t>
            </a:r>
            <a:endParaRPr lang="en-US"/>
          </a:p>
          <a:p>
            <a:pPr marL="283210" marR="0" lvl="0" indent="-285750" algn="l" defTabSz="457200" rtl="0" eaLnBrk="0" fontAlgn="base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321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The proposed updates will help SDHC continue to serve as many 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existing Housing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 Choice Voucher families as possible 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and minimize the risk of having to terminate voucher assistance for existing families.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DE7C9AF8-44FE-2E54-8E13-2C0CEDC59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08356"/>
            <a:ext cx="11455893" cy="400110"/>
          </a:xfrm>
          <a:prstGeom prst="rect">
            <a:avLst/>
          </a:prstGeom>
          <a:solidFill>
            <a:srgbClr val="00457C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EC7AAD6B-E316-17B2-912D-8C7DB5DA4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SDHC – FY 2026 MTW Annual Plan Amendment</a:t>
            </a:r>
          </a:p>
          <a:p>
            <a:pPr algn="ctr">
              <a:defRPr/>
            </a:pPr>
            <a:endParaRPr lang="en-US" altLang="en-US" sz="2400">
              <a:solidFill>
                <a:srgbClr val="00457C"/>
              </a:solidFill>
              <a:cs typeface="Arial"/>
            </a:endParaRPr>
          </a:p>
          <a:p>
            <a:pPr algn="ctr">
              <a:defRPr/>
            </a:pPr>
            <a:endParaRPr lang="en-US" altLang="en-US" sz="2000">
              <a:solidFill>
                <a:srgbClr val="00457C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624047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9834F-F492-46A3-08AE-80DF6E9D7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C9C8B0F6-3931-0B25-708C-DD8216CBBC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San Diego Housing Commission </a:t>
            </a:r>
          </a:p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Slide 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20</a:t>
            </a:fld>
            <a:endParaRPr lang="en-US" altLang="en-US" sz="14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8C6D28-EDE5-06C8-DBB7-309FB11EA084}"/>
              </a:ext>
            </a:extLst>
          </p:cNvPr>
          <p:cNvSpPr txBox="1"/>
          <p:nvPr/>
        </p:nvSpPr>
        <p:spPr>
          <a:xfrm>
            <a:off x="304800" y="1195254"/>
            <a:ext cx="11506200" cy="4001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 eaLnBrk="1" hangingPunct="1">
              <a:spcAft>
                <a:spcPts val="1200"/>
              </a:spcAft>
              <a:defRPr/>
            </a:pPr>
            <a:r>
              <a:rPr lang="en-US" sz="2000" b="1">
                <a:solidFill>
                  <a:schemeClr val="bg1"/>
                </a:solidFill>
                <a:cs typeface="Arial" pitchFamily="34" charset="0"/>
              </a:rPr>
              <a:t>Hardship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5B24A3-7CE3-CA51-8830-25C5F600D471}"/>
              </a:ext>
            </a:extLst>
          </p:cNvPr>
          <p:cNvSpPr txBox="1"/>
          <p:nvPr/>
        </p:nvSpPr>
        <p:spPr>
          <a:xfrm>
            <a:off x="304800" y="1571685"/>
            <a:ext cx="115062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b="1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Eligibility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Households with 1 Work-Able adult or 2 Work-Able adults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 sz="180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At least one dependent in the household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Currently at the minimum FC</a:t>
            </a:r>
          </a:p>
          <a:p>
            <a:pPr marR="0"/>
            <a:endParaRPr lang="en-US" sz="180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/>
            <a:r>
              <a:rPr lang="en-US" b="1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Terms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Six-month hardship if</a:t>
            </a:r>
            <a:r>
              <a:rPr lang="en-US" sz="180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the household pays more than 50% of its income per month toward rent.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 sz="180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Household FC will be adjusted to $50, their previous FC, or 50% of their adjusted income—whichever is greater.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 sz="180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While on the hardship, the head of household will be required to sign a document consenting to participate in self-sufficiency activities, which may include:</a:t>
            </a:r>
          </a:p>
          <a:p>
            <a:pPr marL="740664" marR="0" indent="-285750">
              <a:buFont typeface="Courier New" panose="02070309020205020404" pitchFamily="49" charset="0"/>
              <a:buChar char="o"/>
            </a:pPr>
            <a:r>
              <a:rPr lang="en-US" sz="180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Attending work-readiness classes</a:t>
            </a:r>
          </a:p>
          <a:p>
            <a:pPr marL="740664" marR="0" indent="-285750">
              <a:buFont typeface="Courier New" panose="02070309020205020404" pitchFamily="49" charset="0"/>
              <a:buChar char="o"/>
            </a:pPr>
            <a:r>
              <a:rPr lang="en-US" sz="180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Applying for benefits</a:t>
            </a:r>
          </a:p>
          <a:p>
            <a:pPr marL="740664" marR="0" indent="-285750">
              <a:buFont typeface="Courier New" panose="02070309020205020404" pitchFamily="49" charset="0"/>
              <a:buChar char="o"/>
            </a:pPr>
            <a:r>
              <a:rPr lang="en-US" sz="180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Regaining employment, etc. </a:t>
            </a:r>
          </a:p>
          <a:p>
            <a:pPr marL="283464" marR="0" indent="-285750">
              <a:buFont typeface="Arial" panose="020B0604020202020204" pitchFamily="34" charset="0"/>
              <a:buChar char="•"/>
            </a:pPr>
            <a:r>
              <a:rPr lang="en-US" sz="1800">
                <a:solidFill>
                  <a:srgbClr val="00457C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household will be referred to the SDHC Achievement Academy to work with a Work Readiness Specialist during their hardship period. </a:t>
            </a:r>
            <a:endParaRPr lang="en-US" sz="280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1965DA90-68D8-AD31-5130-183722AC9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9738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39095982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4B935-4575-9777-D316-12AB580AA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F3129C08-8EF9-310D-4C72-751F373400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San Diego Housing Commission </a:t>
            </a:r>
          </a:p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Slide 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21</a:t>
            </a:fld>
            <a:endParaRPr lang="en-US" altLang="en-US" sz="14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E35248-E1C1-BBC9-48EC-F68179AE4BAB}"/>
              </a:ext>
            </a:extLst>
          </p:cNvPr>
          <p:cNvSpPr txBox="1"/>
          <p:nvPr/>
        </p:nvSpPr>
        <p:spPr>
          <a:xfrm>
            <a:off x="304800" y="1254017"/>
            <a:ext cx="11506200" cy="40011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 eaLnBrk="1" hangingPunct="1">
              <a:spcAft>
                <a:spcPts val="1200"/>
              </a:spcAft>
              <a:defRPr/>
            </a:pPr>
            <a:r>
              <a:rPr lang="en-US" sz="2000" b="1">
                <a:solidFill>
                  <a:srgbClr val="00457C"/>
                </a:solidFill>
                <a:cs typeface="Arial" pitchFamily="34" charset="0"/>
              </a:rPr>
              <a:t>Robust Noticing Period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7F6A82-9060-1915-BD42-FD48227FE47E}"/>
              </a:ext>
            </a:extLst>
          </p:cNvPr>
          <p:cNvSpPr txBox="1"/>
          <p:nvPr/>
        </p:nvSpPr>
        <p:spPr>
          <a:xfrm>
            <a:off x="304800" y="1713867"/>
            <a:ext cx="115062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 kern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Obtain approval from the U.S. Department of Housing and Urban Development (HUD).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endParaRPr lang="en-US" kern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 kern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First Notice to Housing Choice Voucher families.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endParaRPr lang="en-US" kern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 kern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Ongoing notices leading up to implementation.</a:t>
            </a:r>
          </a:p>
          <a:p>
            <a:pPr marL="283464" marR="0" indent="-285750">
              <a:buFont typeface="Arial" panose="020B0604020202020204" pitchFamily="34" charset="0"/>
              <a:buChar char="•"/>
            </a:pPr>
            <a:endParaRPr lang="en-US" kern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3464" marR="0" indent="-285750">
              <a:buFont typeface="Arial" panose="020B0604020202020204" pitchFamily="34" charset="0"/>
              <a:buChar char="•"/>
            </a:pPr>
            <a:r>
              <a:rPr lang="en-US" kern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Notices will explain updates to the Family Contribution calculation, why the updates were necessary, and how the updates will impact households.</a:t>
            </a:r>
          </a:p>
          <a:p>
            <a:pPr marL="283464" marR="0" indent="-285750">
              <a:buFont typeface="Arial" panose="020B0604020202020204" pitchFamily="34" charset="0"/>
              <a:buChar char="•"/>
            </a:pPr>
            <a:endParaRPr lang="en-US" kern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3464" marR="0" indent="-285750">
              <a:buFont typeface="Arial" panose="020B0604020202020204" pitchFamily="34" charset="0"/>
              <a:buChar char="•"/>
            </a:pPr>
            <a:r>
              <a:rPr lang="en-US" kern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Notices will include information on resources to help households increase their income in preparation for the updates, such as the SDHC Achievement Academy and partnerships with nonprofit organizations. </a:t>
            </a:r>
          </a:p>
          <a:p>
            <a:pPr marL="285750" marR="0" indent="-285750">
              <a:buFont typeface="Arial" panose="020B0604020202020204" pitchFamily="34" charset="0"/>
              <a:buChar char="•"/>
            </a:pPr>
            <a:endParaRPr lang="en-US" kern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indent="-285750">
              <a:buFont typeface="Arial" panose="020B0604020202020204" pitchFamily="34" charset="0"/>
              <a:buChar char="•"/>
            </a:pPr>
            <a:r>
              <a:rPr lang="en-US" kern="0">
                <a:solidFill>
                  <a:srgbClr val="00457C"/>
                </a:solidFill>
                <a:ea typeface="Calibri" panose="020F0502020204030204" pitchFamily="34" charset="0"/>
                <a:cs typeface="Arial" panose="020B0604020202020204" pitchFamily="34" charset="0"/>
              </a:rPr>
              <a:t>Updates will be applied within Fiscal Year 2027.</a:t>
            </a:r>
            <a:endParaRPr lang="en-US" kern="0">
              <a:solidFill>
                <a:srgbClr val="00457C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C59D1B94-0496-4EF2-F047-2A12192DB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3539837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49CB8-078E-E4F0-493F-D2C41110F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F284A501-90F5-2DBA-F5D2-ACF9AE5FFA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863E5C-1B3A-E7B6-9EAE-20492E325D9A}"/>
              </a:ext>
            </a:extLst>
          </p:cNvPr>
          <p:cNvSpPr txBox="1"/>
          <p:nvPr/>
        </p:nvSpPr>
        <p:spPr>
          <a:xfrm>
            <a:off x="303979" y="2048622"/>
            <a:ext cx="11639943" cy="276998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October 31 – November 30:</a:t>
            </a:r>
            <a:r>
              <a:rPr kumimoji="0" lang="en-US" sz="180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 Public Comment Period</a:t>
            </a:r>
          </a:p>
          <a:p>
            <a:pPr marL="740410" lvl="1" indent="-285750"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Public comment information posted on SDHC's website.</a:t>
            </a:r>
          </a:p>
          <a:p>
            <a:pPr marL="740410" lvl="1" indent="-285750"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Public notice published in Voice &amp; Viewpoint, El Latino, and the San Diego Union-Tribune.</a:t>
            </a:r>
            <a:endParaRPr lang="en-US"/>
          </a:p>
          <a:p>
            <a:pPr marL="740410" lvl="1" indent="-285750"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Letter mailed to random sample of participants, and email sent to all Housing Choice Voucher heads of households for whom SDHC has an email address. </a:t>
            </a:r>
            <a:endParaRPr lang="en-US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000" b="1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November 7, 2025: 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Board of Commissioners Informational Workshop</a:t>
            </a: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000" b="1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November 17, 2025: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 Public hearing held at SDHC’s offices.</a:t>
            </a: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321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December 11, 2025: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 SDHC Board of Commissioners Special Meeting to consider action item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1DF2B9-2CCB-C48E-3234-D8A8238A0122}"/>
              </a:ext>
            </a:extLst>
          </p:cNvPr>
          <p:cNvSpPr txBox="1"/>
          <p:nvPr/>
        </p:nvSpPr>
        <p:spPr>
          <a:xfrm>
            <a:off x="304800" y="1522538"/>
            <a:ext cx="11506200" cy="40011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Public Comment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9E2F5FDA-9E89-971B-FB44-EE49DE13E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49645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2625000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984C3-52E5-38D2-72FC-6D4F9D20C8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10E9ABD0-5B55-0B42-D671-EA077D31F6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09DA54-3DD2-4B66-9B87-BCAC5111A0E6}"/>
              </a:ext>
            </a:extLst>
          </p:cNvPr>
          <p:cNvSpPr txBox="1"/>
          <p:nvPr/>
        </p:nvSpPr>
        <p:spPr>
          <a:xfrm>
            <a:off x="304800" y="1549173"/>
            <a:ext cx="11506200" cy="40011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itchFamily="34" charset="0"/>
              </a:rPr>
              <a:t>Remaining Uncertainties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A04FDD-6F26-FE84-55E6-9A0FBD9CA63B}"/>
              </a:ext>
            </a:extLst>
          </p:cNvPr>
          <p:cNvSpPr txBox="1"/>
          <p:nvPr/>
        </p:nvSpPr>
        <p:spPr>
          <a:xfrm>
            <a:off x="304800" y="2752005"/>
            <a:ext cx="11506200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Calibri"/>
                <a:cs typeface="Arial"/>
              </a:rPr>
              <a:t>With unprecedented changing federal priorities, reserves may be at risk. </a:t>
            </a:r>
          </a:p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kern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kern="0">
                <a:solidFill>
                  <a:srgbClr val="00457C"/>
                </a:solidFill>
                <a:latin typeface="Arial"/>
                <a:ea typeface="Calibri"/>
                <a:cs typeface="Arial"/>
              </a:rPr>
              <a:t>Federal funding may be less than what is anticipated.</a:t>
            </a:r>
          </a:p>
          <a:p>
            <a:pPr>
              <a:defRPr/>
            </a:pPr>
            <a:endParaRPr lang="en-US" kern="0">
              <a:solidFill>
                <a:srgbClr val="00457C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kern="0">
                <a:solidFill>
                  <a:srgbClr val="00457C"/>
                </a:solidFill>
                <a:latin typeface="Arial"/>
                <a:ea typeface="Calibri"/>
                <a:cs typeface="Arial"/>
              </a:rPr>
              <a:t>Ongoing federal budget uncertainty in coming years.</a:t>
            </a:r>
          </a:p>
          <a:p>
            <a:pPr>
              <a:defRPr/>
            </a:pPr>
            <a:endParaRPr lang="en-US" kern="0">
              <a:solidFill>
                <a:srgbClr val="00457C"/>
              </a:solidFill>
              <a:ea typeface="Calibri"/>
              <a:cs typeface="Arial" panose="020B060402020202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3582901-ABE1-2FAE-1247-1B3E67AC5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3797522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F390D4-7F3A-6EAF-35F4-5AF7733DF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50F06942-445B-D692-20E7-8F3CD18402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8F6C3D-3B28-7B18-21D2-1CDAF67181C6}"/>
              </a:ext>
            </a:extLst>
          </p:cNvPr>
          <p:cNvSpPr txBox="1"/>
          <p:nvPr/>
        </p:nvSpPr>
        <p:spPr>
          <a:xfrm>
            <a:off x="304800" y="1759898"/>
            <a:ext cx="11613256" cy="36933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,Sans-Serif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When a federal Continuing Resolution or Budget is approved, </a:t>
            </a: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it will not provide sufficient funding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 to resolve the Voucher Funding Deficit SDHC is experiencing.</a:t>
            </a:r>
            <a:endParaRPr lang="en-US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,Sans-Serif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Approximately </a:t>
            </a: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1,700 families (approximately 6,000 individuals) 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currently in the Housing Choice Voucher program </a:t>
            </a: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WOULD LOSE 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their rental assistance unless recommended updates to Path to Success are implemented.</a:t>
            </a:r>
            <a:endParaRPr lang="en-US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marR="0" lvl="0" indent="-285750" defTabSz="4572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SDHC’s average Housing Assistance Payment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expenses have risen 80% since F</a:t>
            </a: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iscal Year 2020.</a:t>
            </a:r>
            <a:endParaRPr lang="en-US"/>
          </a:p>
          <a:p>
            <a:pPr marL="285750" marR="0" lvl="0" indent="-285750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80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cs typeface="Arial"/>
            </a:endParaRPr>
          </a:p>
          <a:p>
            <a:pPr marL="285750" indent="-285750">
              <a:buFont typeface="Arial,Sans-Serif" panose="020B0604020202020204" pitchFamily="34" charset="0"/>
              <a:buChar char="•"/>
              <a:defRPr/>
            </a:pP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Minimum Family Contribution has not been adjusted 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since January 2020.</a:t>
            </a:r>
            <a:endParaRPr lang="en-US">
              <a:solidFill>
                <a:srgbClr val="000000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buFont typeface="Arial,Sans-Serif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Recommended updates to Path to Success will produce </a:t>
            </a: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Housing Assistance Payment savings </a:t>
            </a: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that should enable SDHC to continue to assist current participating rental assistance households</a:t>
            </a: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.</a:t>
            </a:r>
            <a:endParaRPr lang="en-US">
              <a:solidFill>
                <a:srgbClr val="00457C"/>
              </a:solidFill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75EC73-1D95-6B1C-FB84-B7C2CC11ED14}"/>
              </a:ext>
            </a:extLst>
          </p:cNvPr>
          <p:cNvSpPr txBox="1"/>
          <p:nvPr/>
        </p:nvSpPr>
        <p:spPr>
          <a:xfrm>
            <a:off x="304800" y="1336108"/>
            <a:ext cx="11506200" cy="400110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2000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Summary</a:t>
            </a: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itchFamily="34" charset="0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8682F0B7-5841-041E-2C4A-2BCA391B8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Recommended Path to Success Updates – Reproposed Activity 2012-1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 (Continued)</a:t>
            </a:r>
          </a:p>
        </p:txBody>
      </p:sp>
    </p:spTree>
    <p:extLst>
      <p:ext uri="{BB962C8B-B14F-4D97-AF65-F5344CB8AC3E}">
        <p14:creationId xmlns:p14="http://schemas.microsoft.com/office/powerpoint/2010/main" val="37241210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 bwMode="auto">
          <a:xfrm>
            <a:off x="1524000" y="3118012"/>
            <a:ext cx="9144000" cy="6219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spcAft>
                <a:spcPts val="600"/>
              </a:spcAft>
              <a:buSzPct val="150000"/>
              <a:buNone/>
            </a:pPr>
            <a:r>
              <a:rPr lang="en-US" altLang="en-US" sz="3600" dirty="0">
                <a:solidFill>
                  <a:srgbClr val="00457C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Public Comments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F1FD75-ADFA-2F4B-82ED-029BC13C99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San Diego Housing Commission </a:t>
            </a:r>
          </a:p>
          <a:p>
            <a:r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t>Slide #</a:t>
            </a:r>
            <a:fld id="{EE75C5D9-820C-40C4-B18E-568BB989896F}" type="slidenum">
              <a:rPr lang="en-US" altLang="en-US" sz="1400">
                <a:solidFill>
                  <a:schemeClr val="bg1"/>
                </a:solidFill>
                <a:latin typeface="Calibri" panose="020F0502020204030204" pitchFamily="34" charset="0"/>
              </a:rPr>
              <a:pPr/>
              <a:t>25</a:t>
            </a:fld>
            <a:endParaRPr lang="en-US" altLang="en-US" sz="14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96030EB5-5E16-BD06-4047-6AF8F715E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3006"/>
            <a:ext cx="1219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1F5EF-B50F-AA1B-D59C-752A041AB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BE9C5D93-4E4F-882C-5283-5B6ED0DD31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99F336-9751-4FA8-AE87-EECCC7143101}"/>
              </a:ext>
            </a:extLst>
          </p:cNvPr>
          <p:cNvSpPr txBox="1"/>
          <p:nvPr/>
        </p:nvSpPr>
        <p:spPr>
          <a:xfrm>
            <a:off x="3979876" y="3075057"/>
            <a:ext cx="42322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Fiscal Challenges</a:t>
            </a: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C0D24067-1C40-07AF-734F-E14211192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– FY 2026 MTW Annual Plan Amendment</a:t>
            </a:r>
          </a:p>
          <a:p>
            <a:pPr algn="ctr" eaLnBrk="1" hangingPunct="1"/>
            <a:endParaRPr lang="en-US" altLang="en-US" sz="2000">
              <a:solidFill>
                <a:srgbClr val="00457C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79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63D67-787F-FBFB-2E34-EFA7B0E7D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00B962C0-E9BC-21E7-765F-3214192533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B91BA7-0CBF-EE1B-E483-ED8F07288D96}"/>
              </a:ext>
            </a:extLst>
          </p:cNvPr>
          <p:cNvSpPr txBox="1"/>
          <p:nvPr/>
        </p:nvSpPr>
        <p:spPr>
          <a:xfrm>
            <a:off x="276029" y="1767007"/>
            <a:ext cx="11639943" cy="33239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321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Federal government shut down from October 1, 2025, through November 12, 2025. </a:t>
            </a:r>
            <a:endParaRPr lang="en-US" dirty="0"/>
          </a:p>
          <a:p>
            <a:pPr>
              <a:defRPr/>
            </a:pPr>
            <a:endParaRPr lang="en-US" sz="1000" dirty="0">
              <a:solidFill>
                <a:srgbClr val="00457C"/>
              </a:solidFill>
              <a:cs typeface="Arial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Continuing Resolution Approved: </a:t>
            </a:r>
          </a:p>
          <a:p>
            <a:pPr marL="1197864" lvl="1" indent="-285750"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Funds U.S. Department of Housing and Urban Development (HUD) through January 30, 2026.</a:t>
            </a:r>
          </a:p>
          <a:p>
            <a:pPr marL="1197864" lvl="1" indent="-285750"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Extends prior-year funding levels, but does not account for inflation, rising insurance premiums or increased demand for services.</a:t>
            </a:r>
          </a:p>
          <a:p>
            <a:pPr marL="1197864" lvl="1" indent="-285750"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Appropriations bill is still needed for Transportation, Housing and Urban Development (THUD).​</a:t>
            </a:r>
          </a:p>
          <a:p>
            <a:pPr marL="283210" indent="-285750">
              <a:buFont typeface="Arial" panose="020B0604020202020204" pitchFamily="34" charset="0"/>
              <a:buChar char="•"/>
              <a:defRPr/>
            </a:pPr>
            <a:endParaRPr lang="en-US" sz="1000" b="1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1197610" indent="-285750">
              <a:buFont typeface="Wingdings" panose="05000000000000000000" pitchFamily="2" charset="2"/>
              <a:buChar char="§"/>
              <a:defRPr/>
            </a:pPr>
            <a:endParaRPr lang="en-US" sz="1000" dirty="0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740410" lvl="1" indent="-285750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Proposed Senate Budget – THUD</a:t>
            </a:r>
          </a:p>
          <a:p>
            <a:pPr marL="1197610" lvl="1" indent="-285750"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Cuts to the Public Housing Operations fund and Community Development Block Grant program</a:t>
            </a:r>
          </a:p>
          <a:p>
            <a:pPr marL="1197610" lvl="1" indent="-285750">
              <a:buFont typeface="Courier New" panose="02070309020205020404" pitchFamily="49" charset="0"/>
              <a:buChar char="o"/>
              <a:defRPr/>
            </a:pPr>
            <a:r>
              <a:rPr lang="en-US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Funding for Housing Choice Vouchers is below full funding levels, does not cover costs of supporting existing families, and does not account for inflation and rent increases.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A951A9CC-E0AB-EBBB-2225-99EF16599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946210"/>
            <a:ext cx="11455893" cy="400110"/>
          </a:xfrm>
          <a:prstGeom prst="rect">
            <a:avLst/>
          </a:prstGeom>
          <a:solidFill>
            <a:srgbClr val="00457C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  <a:cs typeface="Arial" panose="020B0604020202020204" pitchFamily="34" charset="0"/>
              </a:rPr>
              <a:t>Federal Budget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8441B37E-6291-B0FF-5F14-194D09483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– FY 2026 MTW Annual Plan Amendment</a:t>
            </a:r>
          </a:p>
          <a:p>
            <a:pPr algn="ctr"/>
            <a:r>
              <a:rPr 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Fiscal Challenges 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20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C768C39-1B35-684F-A667-1728518039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ADF3E772-AE24-4E0E-456D-9CB4233D1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47690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Rising Costs</a:t>
            </a:r>
          </a:p>
        </p:txBody>
      </p:sp>
      <p:pic>
        <p:nvPicPr>
          <p:cNvPr id="10" name="Picture 9" descr="Graphical user interface&#10;&#10;AI-generated content may be incorrect.">
            <a:extLst>
              <a:ext uri="{FF2B5EF4-FFF2-40B4-BE49-F238E27FC236}">
                <a16:creationId xmlns:a16="http://schemas.microsoft.com/office/drawing/2014/main" id="{7BB234F5-C182-664B-8307-CCBAB1351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56" y="1502314"/>
            <a:ext cx="11117888" cy="4577953"/>
          </a:xfrm>
          <a:prstGeom prst="rect">
            <a:avLst/>
          </a:prstGeom>
        </p:spPr>
      </p:pic>
      <p:sp>
        <p:nvSpPr>
          <p:cNvPr id="2" name="TextBox 6">
            <a:extLst>
              <a:ext uri="{FF2B5EF4-FFF2-40B4-BE49-F238E27FC236}">
                <a16:creationId xmlns:a16="http://schemas.microsoft.com/office/drawing/2014/main" id="{93CBE60D-35B3-E0BB-AD4D-5C017749C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Fiscal Challenges (Continued)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9A75B-CCBD-2A10-C58B-9C4BC0706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8136F78-F7F2-B908-110F-7811EF6F74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DE7A5215-B28C-19BB-DD24-4C2AF7547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34145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0" algn="ctr" eaLnBrk="1" hangingPunct="1"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FY2026 SDHC Budget Gap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CF4542-1524-FC40-4B6A-C2BF5DFCDD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1239" y="1636366"/>
            <a:ext cx="1264923" cy="94793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483FBFE-7E56-E8D3-C9C7-E2CD6E8E4CD9}"/>
              </a:ext>
            </a:extLst>
          </p:cNvPr>
          <p:cNvSpPr txBox="1"/>
          <p:nvPr/>
        </p:nvSpPr>
        <p:spPr>
          <a:xfrm>
            <a:off x="4173060" y="1433223"/>
            <a:ext cx="3845880" cy="13542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R="0" lvl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800" b="1">
                <a:solidFill>
                  <a:srgbClr val="FF0000"/>
                </a:solidFill>
                <a:latin typeface="Arial"/>
                <a:ea typeface="ＭＳ Ｐゴシック"/>
                <a:cs typeface="Arial"/>
              </a:rPr>
              <a:t>$26.6 Million</a:t>
            </a:r>
          </a:p>
          <a:p>
            <a:pPr marR="0" lvl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Anticipated gap between allocated federal funds and SDHC’s actual Housing Assistance Payments</a:t>
            </a:r>
            <a:endParaRPr kumimoji="0" lang="en-US" sz="180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</p:txBody>
      </p:sp>
      <p:sp>
        <p:nvSpPr>
          <p:cNvPr id="10" name="Equals 9">
            <a:extLst>
              <a:ext uri="{FF2B5EF4-FFF2-40B4-BE49-F238E27FC236}">
                <a16:creationId xmlns:a16="http://schemas.microsoft.com/office/drawing/2014/main" id="{F983551F-74C6-5424-1EFE-14C878986F5E}"/>
              </a:ext>
            </a:extLst>
          </p:cNvPr>
          <p:cNvSpPr/>
          <p:nvPr/>
        </p:nvSpPr>
        <p:spPr>
          <a:xfrm>
            <a:off x="5410200" y="2866412"/>
            <a:ext cx="1371600" cy="914400"/>
          </a:xfrm>
          <a:prstGeom prst="mathEqual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2" name="Picture 11" descr="Icon&#10;&#10;AI-generated content may be incorrect.">
            <a:extLst>
              <a:ext uri="{FF2B5EF4-FFF2-40B4-BE49-F238E27FC236}">
                <a16:creationId xmlns:a16="http://schemas.microsoft.com/office/drawing/2014/main" id="{396F6D73-071F-4577-4B57-ED55C7AC82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274" y="3928493"/>
            <a:ext cx="1077453" cy="81476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8A49E61-26A1-5B8C-8571-5E7EC23652B0}"/>
              </a:ext>
            </a:extLst>
          </p:cNvPr>
          <p:cNvSpPr txBox="1"/>
          <p:nvPr/>
        </p:nvSpPr>
        <p:spPr>
          <a:xfrm>
            <a:off x="2830568" y="4743257"/>
            <a:ext cx="6530864" cy="135421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/>
            </a:pPr>
            <a:r>
              <a:rPr lang="en-US" sz="2800" b="1">
                <a:solidFill>
                  <a:srgbClr val="1A96A9"/>
                </a:solidFill>
                <a:latin typeface="Arial"/>
                <a:ea typeface="ＭＳ Ｐゴシック"/>
                <a:cs typeface="Arial"/>
              </a:rPr>
              <a:t>1,700</a:t>
            </a:r>
          </a:p>
          <a:p>
            <a:pPr algn="ctr"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Approximate number of families currently in the program that</a:t>
            </a:r>
          </a:p>
          <a:p>
            <a:pPr algn="ctr">
              <a:defRPr/>
            </a:pPr>
            <a:r>
              <a:rPr lang="en-US" b="1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WOULD LOSE </a:t>
            </a:r>
            <a:endParaRPr lang="en-US"/>
          </a:p>
          <a:p>
            <a:pPr algn="ctr"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their rental assistance </a:t>
            </a:r>
            <a:endParaRPr lang="en-US"/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68478541-A2F9-4817-4B20-213B424BF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>
                <a:solidFill>
                  <a:srgbClr val="00457C"/>
                </a:solidFill>
                <a:cs typeface="Arial" panose="020B0604020202020204" pitchFamily="34" charset="0"/>
              </a:rPr>
              <a:t>Fiscal Challenges (Continued)</a:t>
            </a:r>
          </a:p>
        </p:txBody>
      </p:sp>
    </p:spTree>
    <p:extLst>
      <p:ext uri="{BB962C8B-B14F-4D97-AF65-F5344CB8AC3E}">
        <p14:creationId xmlns:p14="http://schemas.microsoft.com/office/powerpoint/2010/main" val="1151371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8A1CF-7C9A-0756-D464-2320FF8FF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0A7020D-A99D-DBFB-C5D7-4FF81405CF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3E2F54D8-DDE5-1A0E-3E12-40DB976ED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42854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0" algn="ctr" eaLnBrk="1" hangingPunct="1">
              <a:defRPr/>
            </a:pPr>
            <a:r>
              <a:rPr lang="en-US" altLang="en-US" sz="2000" b="1">
                <a:solidFill>
                  <a:prstClr val="white"/>
                </a:solidFill>
                <a:cs typeface="Arial" panose="020B0604020202020204" pitchFamily="34" charset="0"/>
              </a:rPr>
              <a:t>SDHC Cost-Containment</a:t>
            </a:r>
            <a:endParaRPr kumimoji="0" lang="en-US" altLang="en-US" sz="2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61A600-D165-1FDF-8FCA-8F00C841992B}"/>
              </a:ext>
            </a:extLst>
          </p:cNvPr>
          <p:cNvSpPr txBox="1"/>
          <p:nvPr/>
        </p:nvSpPr>
        <p:spPr>
          <a:xfrm>
            <a:off x="368053" y="1711221"/>
            <a:ext cx="11241160" cy="38472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3210" lvl="0" indent="-285750"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Ongoing analysis will result in reductions in SDHC staff, including leadership positions.</a:t>
            </a:r>
          </a:p>
          <a:p>
            <a:pPr marL="740410" indent="-28575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Multiple leadership positions left vacant through attrition.</a:t>
            </a:r>
          </a:p>
          <a:p>
            <a:pPr marL="740410" indent="-28575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10 additional positions that became vacant in the past three months will not be filled.</a:t>
            </a:r>
          </a:p>
          <a:p>
            <a:pPr marL="740410" indent="-285750" eaLnBrk="1" hangingPunct="1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Other positions have not been filled after becoming vacant prior to this fiscal year.</a:t>
            </a:r>
          </a:p>
          <a:p>
            <a:pPr marL="454660" eaLnBrk="1" hangingPunct="1">
              <a:spcAft>
                <a:spcPts val="0"/>
              </a:spcAft>
              <a:defRPr/>
            </a:pPr>
            <a:endParaRPr lang="en-US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457C"/>
                </a:solidFill>
                <a:effectLst/>
                <a:uLnTx/>
                <a:uFillTx/>
                <a:latin typeface="Arial"/>
                <a:ea typeface="ＭＳ Ｐゴシック"/>
                <a:cs typeface="Arial"/>
              </a:rPr>
              <a:t>No Performance Incentive Payments for Vice Presidents and above</a:t>
            </a:r>
            <a:endParaRPr lang="en-US" sz="1800" b="0" i="0" u="none" strike="noStrike" kern="1200" cap="none" spc="0" normalizeH="0" baseline="0" noProof="0">
              <a:ln>
                <a:noFill/>
              </a:ln>
              <a:solidFill>
                <a:srgbClr val="00457C"/>
              </a:solidFill>
              <a:effectLst/>
              <a:uLnTx/>
              <a:uFillTx/>
              <a:latin typeface="Arial"/>
              <a:ea typeface="ＭＳ Ｐゴシック"/>
              <a:cs typeface="Arial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000">
              <a:solidFill>
                <a:srgbClr val="00457C"/>
              </a:solidFill>
              <a:cs typeface="Arial" pitchFamily="34" charset="0"/>
            </a:endParaRPr>
          </a:p>
          <a:p>
            <a:pPr marL="285750" marR="0" lvl="0" indent="-28575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No Cost-of-Living Adjustments for Senior Vice Presidents and above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solidFill>
                  <a:srgbClr val="00457C"/>
                </a:solidFill>
                <a:latin typeface="Arial"/>
                <a:ea typeface="ＭＳ Ｐゴシック"/>
                <a:cs typeface="Arial"/>
              </a:rPr>
              <a:t>SDHC Strategic Plan includes many cost containment and revenue generation initiatives, including a comprehensive review of all SDHC functions and the personnel needs, funding sources, and revenue associated with those functions. Determine which functions are mission-critical and which are ancillary. Identify where programs and activities may be adjusted to reduce costs and/or increase revenue.</a:t>
            </a: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>
              <a:solidFill>
                <a:srgbClr val="00457C"/>
              </a:solidFill>
              <a:latin typeface="Arial"/>
              <a:ea typeface="ＭＳ Ｐゴシック"/>
              <a:cs typeface="Arial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DF0486DE-31A5-40C0-27AA-37D24D32B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Fiscal Challenges (Continued)</a:t>
            </a:r>
          </a:p>
        </p:txBody>
      </p:sp>
    </p:spTree>
    <p:extLst>
      <p:ext uri="{BB962C8B-B14F-4D97-AF65-F5344CB8AC3E}">
        <p14:creationId xmlns:p14="http://schemas.microsoft.com/office/powerpoint/2010/main" val="2665211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DD7B2-5B7E-29B5-B6EC-29AF0BDFE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FE543CA-5F84-94EB-8827-3BF09D3065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2E9255A5-61DA-0518-9FE4-4B7B62AFB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48815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SDHC Budget Projections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9E305C3-6D06-7A29-8917-07C8DD4001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649346"/>
              </p:ext>
            </p:extLst>
          </p:nvPr>
        </p:nvGraphicFramePr>
        <p:xfrm>
          <a:off x="368051" y="1839492"/>
          <a:ext cx="11455895" cy="3179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0052">
                  <a:extLst>
                    <a:ext uri="{9D8B030D-6E8A-4147-A177-3AD203B41FA5}">
                      <a16:colId xmlns:a16="http://schemas.microsoft.com/office/drawing/2014/main" val="1318845294"/>
                    </a:ext>
                  </a:extLst>
                </a:gridCol>
                <a:gridCol w="2228295">
                  <a:extLst>
                    <a:ext uri="{9D8B030D-6E8A-4147-A177-3AD203B41FA5}">
                      <a16:colId xmlns:a16="http://schemas.microsoft.com/office/drawing/2014/main" val="3443457941"/>
                    </a:ext>
                  </a:extLst>
                </a:gridCol>
                <a:gridCol w="2343705">
                  <a:extLst>
                    <a:ext uri="{9D8B030D-6E8A-4147-A177-3AD203B41FA5}">
                      <a16:colId xmlns:a16="http://schemas.microsoft.com/office/drawing/2014/main" val="1148974781"/>
                    </a:ext>
                  </a:extLst>
                </a:gridCol>
                <a:gridCol w="2175029">
                  <a:extLst>
                    <a:ext uri="{9D8B030D-6E8A-4147-A177-3AD203B41FA5}">
                      <a16:colId xmlns:a16="http://schemas.microsoft.com/office/drawing/2014/main" val="3953804108"/>
                    </a:ext>
                  </a:extLst>
                </a:gridCol>
                <a:gridCol w="1818814">
                  <a:extLst>
                    <a:ext uri="{9D8B030D-6E8A-4147-A177-3AD203B41FA5}">
                      <a16:colId xmlns:a16="http://schemas.microsoft.com/office/drawing/2014/main" val="23850919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2027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2028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2029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48264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Projections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Projections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Projections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Projections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419039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SOURCES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304283"/>
                  </a:ext>
                </a:extLst>
              </a:tr>
              <a:tr h="3315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Housing Assistance Payment (HAP) MTW Revenues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$254,395,096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$256,204,637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$258,792,304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$261,406,106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195104"/>
                  </a:ext>
                </a:extLst>
              </a:tr>
              <a:tr h="2357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MTW Admin Revenues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$19,650,948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947811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TOTAL SOURCES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$274,046,044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$275,396,118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$277,983,785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$280,597,587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427789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USES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83205"/>
                  </a:ext>
                </a:extLst>
              </a:tr>
              <a:tr h="2205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MTW HAP Expenses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$280,948,158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$281,329,715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$280,586,376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$278,371,735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810960"/>
                  </a:ext>
                </a:extLst>
              </a:tr>
              <a:tr h="21262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MTW Program and Administrative Expenses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$28,610,017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928438"/>
                  </a:ext>
                </a:extLst>
              </a:tr>
              <a:tr h="2310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OPERATING USES</a:t>
                      </a:r>
                      <a:endParaRPr lang="en-US" sz="1200" b="1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$309,558,175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$305,317,495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$304,574,156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$302,359,515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669548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743417"/>
                  </a:ext>
                </a:extLst>
              </a:tr>
              <a:tr h="2021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VOUCHER FUNDING DEFICIT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-$35,512,131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-$29,921,377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-$26,590,371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-$21,761,928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620465"/>
                  </a:ext>
                </a:extLst>
              </a:tr>
              <a:tr h="2905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Ending MTW Reserve Balance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$17,768,991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-$12,152,386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-$38,742,757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-$60,504,685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889000"/>
                  </a:ext>
                </a:extLst>
              </a:tr>
            </a:tbl>
          </a:graphicData>
        </a:graphic>
      </p:graphicFrame>
      <p:sp>
        <p:nvSpPr>
          <p:cNvPr id="2" name="TextBox 6">
            <a:extLst>
              <a:ext uri="{FF2B5EF4-FFF2-40B4-BE49-F238E27FC236}">
                <a16:creationId xmlns:a16="http://schemas.microsoft.com/office/drawing/2014/main" id="{B6DFB4D1-3E76-2A3B-314F-524FB1036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Fiscal Challenges (Continued)</a:t>
            </a:r>
          </a:p>
        </p:txBody>
      </p:sp>
    </p:spTree>
    <p:extLst>
      <p:ext uri="{BB962C8B-B14F-4D97-AF65-F5344CB8AC3E}">
        <p14:creationId xmlns:p14="http://schemas.microsoft.com/office/powerpoint/2010/main" val="310940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C52E91-77CD-1E78-1ECB-A19C7434A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2D50EE7-9BF2-CCA9-4041-B6AA84198A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04800" y="6248400"/>
            <a:ext cx="2895600" cy="533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San Diego Housing Commission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t>Slide #</a:t>
            </a:r>
            <a:fld id="{EE75C5D9-820C-40C4-B18E-568BB989896F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A0854C36-B176-5EC1-9F6C-89E816FA7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53" y="1066233"/>
            <a:ext cx="11455893" cy="400110"/>
          </a:xfrm>
          <a:prstGeom prst="rect">
            <a:avLst/>
          </a:prstGeom>
          <a:solidFill>
            <a:srgbClr val="DF6D27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SDHC Budget Projections with Path to Success Savings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524F1D8-DDCE-60B4-38B4-61BA9BB181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502326"/>
              </p:ext>
            </p:extLst>
          </p:nvPr>
        </p:nvGraphicFramePr>
        <p:xfrm>
          <a:off x="375385" y="1665417"/>
          <a:ext cx="11448561" cy="35271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3318">
                  <a:extLst>
                    <a:ext uri="{9D8B030D-6E8A-4147-A177-3AD203B41FA5}">
                      <a16:colId xmlns:a16="http://schemas.microsoft.com/office/drawing/2014/main" val="1318845294"/>
                    </a:ext>
                  </a:extLst>
                </a:gridCol>
                <a:gridCol w="2091706">
                  <a:extLst>
                    <a:ext uri="{9D8B030D-6E8A-4147-A177-3AD203B41FA5}">
                      <a16:colId xmlns:a16="http://schemas.microsoft.com/office/drawing/2014/main" val="3443457941"/>
                    </a:ext>
                  </a:extLst>
                </a:gridCol>
                <a:gridCol w="2291179">
                  <a:extLst>
                    <a:ext uri="{9D8B030D-6E8A-4147-A177-3AD203B41FA5}">
                      <a16:colId xmlns:a16="http://schemas.microsoft.com/office/drawing/2014/main" val="1148974781"/>
                    </a:ext>
                  </a:extLst>
                </a:gridCol>
                <a:gridCol w="2291179">
                  <a:extLst>
                    <a:ext uri="{9D8B030D-6E8A-4147-A177-3AD203B41FA5}">
                      <a16:colId xmlns:a16="http://schemas.microsoft.com/office/drawing/2014/main" val="3953804108"/>
                    </a:ext>
                  </a:extLst>
                </a:gridCol>
                <a:gridCol w="2291179">
                  <a:extLst>
                    <a:ext uri="{9D8B030D-6E8A-4147-A177-3AD203B41FA5}">
                      <a16:colId xmlns:a16="http://schemas.microsoft.com/office/drawing/2014/main" val="23850919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2027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2028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2029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48264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Projections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Projections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Projections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Projections</a:t>
                      </a:r>
                      <a:endParaRPr lang="en-US" sz="1200" b="1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419039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SOURCES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304283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HAP MTW Revenue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$254,395,096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$256,204,637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$258,792,304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$261,406,106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195104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MTW Admin Revenues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$19,650,948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$19,191,481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4239"/>
                  </a:ext>
                </a:extLst>
              </a:tr>
              <a:tr h="1975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TOTAL SOURCES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$274,046,044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$275,396,118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$277,983,785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$280,597,587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920855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USES</a:t>
                      </a:r>
                      <a:endParaRPr lang="en-US" sz="1200" kern="10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83205"/>
                  </a:ext>
                </a:extLst>
              </a:tr>
              <a:tr h="2205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MTW HAP Expenses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$280,948,158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$281,329,715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$280,586,376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$278,371,735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810960"/>
                  </a:ext>
                </a:extLst>
              </a:tr>
              <a:tr h="20249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MTW Program and Administrative Expenses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$28,610,017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$23,987,780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928438"/>
                  </a:ext>
                </a:extLst>
              </a:tr>
              <a:tr h="2337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OPERATING USES</a:t>
                      </a:r>
                      <a:endParaRPr lang="en-US" sz="1200" b="1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$309,558,175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$305,317,495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$304,574,156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0" kern="10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$302,359,515</a:t>
                      </a:r>
                      <a:endParaRPr lang="en-US" sz="1200" b="0" kern="10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669548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743417"/>
                  </a:ext>
                </a:extLst>
              </a:tr>
              <a:tr h="2905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VOUCHER FUNDING DEFICIT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-$35,512,131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-$29,921,377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-$26,590,371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-$21,761,928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620465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267825"/>
                  </a:ext>
                </a:extLst>
              </a:tr>
              <a:tr h="1416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 to Success Savings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en-US" sz="1200" b="1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$9,674,088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$31,173,948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$31,173,948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79001"/>
                  </a:ext>
                </a:extLst>
              </a:tr>
              <a:tr h="4395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457C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Ending MTW Reserve Balance</a:t>
                      </a:r>
                      <a:endParaRPr lang="en-US" sz="1200" b="1" kern="100">
                        <a:solidFill>
                          <a:srgbClr val="00457C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$17,768,991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-$2,478,298</a:t>
                      </a:r>
                      <a:endParaRPr lang="en-US" sz="1200" b="1" kern="10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$2,105,279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$11,517,299</a:t>
                      </a:r>
                      <a:endParaRPr lang="en-US" sz="1200" b="1" kern="10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8580" marR="48580" marT="0" marB="0">
                    <a:solidFill>
                      <a:srgbClr val="DF6D27">
                        <a:alpha val="2509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387651"/>
                  </a:ext>
                </a:extLst>
              </a:tr>
            </a:tbl>
          </a:graphicData>
        </a:graphic>
      </p:graphicFrame>
      <p:sp>
        <p:nvSpPr>
          <p:cNvPr id="2" name="TextBox 6">
            <a:extLst>
              <a:ext uri="{FF2B5EF4-FFF2-40B4-BE49-F238E27FC236}">
                <a16:creationId xmlns:a16="http://schemas.microsoft.com/office/drawing/2014/main" id="{90B3D637-4829-FE9D-23B3-C56798A52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23006"/>
            <a:ext cx="8077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rgbClr val="00457C"/>
                </a:solidFill>
                <a:cs typeface="Arial" panose="020B0604020202020204" pitchFamily="34" charset="0"/>
              </a:rPr>
              <a:t>SDHC – FY 2026 MTW Annual Plan Amendment</a:t>
            </a:r>
          </a:p>
          <a:p>
            <a:pPr algn="ctr" eaLnBrk="1" hangingPunct="1"/>
            <a:r>
              <a:rPr lang="en-US" altLang="en-US" sz="2000" dirty="0">
                <a:solidFill>
                  <a:srgbClr val="00457C"/>
                </a:solidFill>
                <a:cs typeface="Arial" panose="020B0604020202020204" pitchFamily="34" charset="0"/>
              </a:rPr>
              <a:t>Fiscal Challenges (Continued)</a:t>
            </a:r>
          </a:p>
        </p:txBody>
      </p:sp>
    </p:spTree>
    <p:extLst>
      <p:ext uri="{BB962C8B-B14F-4D97-AF65-F5344CB8AC3E}">
        <p14:creationId xmlns:p14="http://schemas.microsoft.com/office/powerpoint/2010/main" val="1038078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0367378-b787-45ab-b77a-0236ff405acf" xsi:nil="true"/>
    <lcf76f155ced4ddcb4097134ff3c332f xmlns="a3bac304-cbf8-40a5-ae05-b715d28a4d82">
      <Terms xmlns="http://schemas.microsoft.com/office/infopath/2007/PartnerControls"/>
    </lcf76f155ced4ddcb4097134ff3c332f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425BD5BA82E44887D8C4208A2F10CA" ma:contentTypeVersion="15" ma:contentTypeDescription="Create a new document." ma:contentTypeScope="" ma:versionID="b5c04290c9b8b4a9b77ebaf5e3060642">
  <xsd:schema xmlns:xsd="http://www.w3.org/2001/XMLSchema" xmlns:xs="http://www.w3.org/2001/XMLSchema" xmlns:p="http://schemas.microsoft.com/office/2006/metadata/properties" xmlns:ns2="a3bac304-cbf8-40a5-ae05-b715d28a4d82" xmlns:ns3="b0367378-b787-45ab-b77a-0236ff405acf" targetNamespace="http://schemas.microsoft.com/office/2006/metadata/properties" ma:root="true" ma:fieldsID="67b4bf06f66b968c25b1763dc17974b3" ns2:_="" ns3:_="">
    <xsd:import namespace="a3bac304-cbf8-40a5-ae05-b715d28a4d82"/>
    <xsd:import namespace="b0367378-b787-45ab-b77a-0236ff405a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bac304-cbf8-40a5-ae05-b715d28a4d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7b5c97b-57f2-4e03-a180-d962ad267d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367378-b787-45ab-b77a-0236ff405ac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eb582f8-b012-4f6f-acca-cbfaf3e233a5}" ma:internalName="TaxCatchAll" ma:showField="CatchAllData" ma:web="b0367378-b787-45ab-b77a-0236ff405a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35C090-1ADA-4F1F-8D92-CA7769289C94}">
  <ds:schemaRefs>
    <ds:schemaRef ds:uri="a3bac304-cbf8-40a5-ae05-b715d28a4d82"/>
    <ds:schemaRef ds:uri="b0367378-b787-45ab-b77a-0236ff405ac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0CC3EC-C1A3-4770-A467-AEDCCFC695D1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050EF9F0-7A0E-4A5E-8734-CBE7BF4D253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752DA71-005B-4B10-A687-299DDE831543}">
  <ds:schemaRefs>
    <ds:schemaRef ds:uri="a3bac304-cbf8-40a5-ae05-b715d28a4d82"/>
    <ds:schemaRef ds:uri="b0367378-b787-45ab-b77a-0236ff405ac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2605</Words>
  <Application>Microsoft Office PowerPoint</Application>
  <PresentationFormat>Widescreen</PresentationFormat>
  <Paragraphs>531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ＭＳ Ｐゴシック</vt:lpstr>
      <vt:lpstr>Arial</vt:lpstr>
      <vt:lpstr>Arial,Sans-Serif</vt:lpstr>
      <vt:lpstr>Calibri</vt:lpstr>
      <vt:lpstr>Courier New</vt:lpstr>
      <vt:lpstr>Symbol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San Diego Housing Commission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SDHC PPT Template</dc:title>
  <dc:subject/>
  <dc:creator>Nancy Sa</dc:creator>
  <cp:keywords/>
  <dc:description/>
  <cp:lastModifiedBy>Scott Marshall</cp:lastModifiedBy>
  <cp:revision>14</cp:revision>
  <cp:lastPrinted>2025-10-22T23:29:42Z</cp:lastPrinted>
  <dcterms:created xsi:type="dcterms:W3CDTF">2010-02-18T23:37:34Z</dcterms:created>
  <dcterms:modified xsi:type="dcterms:W3CDTF">2025-11-17T17:24:37Z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C Tag">
    <vt:lpwstr>27;#Stationery|d666531a-ad6f-4618-b2d0-0437f2aac9b8</vt:lpwstr>
  </property>
  <property fmtid="{D5CDD505-2E9C-101B-9397-08002B2CF9AE}" pid="3" name="MediaServiceImageTags">
    <vt:lpwstr/>
  </property>
  <property fmtid="{D5CDD505-2E9C-101B-9397-08002B2CF9AE}" pid="4" name="ContentTypeId">
    <vt:lpwstr>0x010100BB425BD5BA82E44887D8C4208A2F10CA</vt:lpwstr>
  </property>
</Properties>
</file>