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  <p:sldMasterId id="2147484914" r:id="rId6"/>
  </p:sldMasterIdLst>
  <p:notesMasterIdLst>
    <p:notesMasterId r:id="rId32"/>
  </p:notesMasterIdLst>
  <p:handoutMasterIdLst>
    <p:handoutMasterId r:id="rId33"/>
  </p:handoutMasterIdLst>
  <p:sldIdLst>
    <p:sldId id="256" r:id="rId7"/>
    <p:sldId id="328" r:id="rId8"/>
    <p:sldId id="321" r:id="rId9"/>
    <p:sldId id="305" r:id="rId10"/>
    <p:sldId id="295" r:id="rId11"/>
    <p:sldId id="316" r:id="rId12"/>
    <p:sldId id="308" r:id="rId13"/>
    <p:sldId id="329" r:id="rId14"/>
    <p:sldId id="330" r:id="rId15"/>
    <p:sldId id="311" r:id="rId16"/>
    <p:sldId id="320" r:id="rId17"/>
    <p:sldId id="326" r:id="rId18"/>
    <p:sldId id="312" r:id="rId19"/>
    <p:sldId id="313" r:id="rId20"/>
    <p:sldId id="322" r:id="rId21"/>
    <p:sldId id="319" r:id="rId22"/>
    <p:sldId id="299" r:id="rId23"/>
    <p:sldId id="314" r:id="rId24"/>
    <p:sldId id="303" r:id="rId25"/>
    <p:sldId id="301" r:id="rId26"/>
    <p:sldId id="302" r:id="rId27"/>
    <p:sldId id="325" r:id="rId28"/>
    <p:sldId id="315" r:id="rId29"/>
    <p:sldId id="324" r:id="rId30"/>
    <p:sldId id="291" r:id="rId31"/>
  </p:sldIdLst>
  <p:sldSz cx="12192000" cy="6858000"/>
  <p:notesSz cx="7010400" cy="9296400"/>
  <p:defaultTextStyle>
    <a:defPPr>
      <a:defRPr lang="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A64C3F-65AD-7F71-C4C6-8D1DFD7655C2}" name="Azucena Valladolid" initials="AV" userId="S::azucenav@sdhc.org::8303254a-f399-43ca-88f7-3b805db0d4ec" providerId="AD"/>
  <p188:author id="{D3B26542-03DF-458E-5DDD-54874DBD9C92}" name="Suket Dayal" initials="SD" userId="S::suketd@sdhc.org::4c91a78d-76f1-44b2-9deb-629eb2a5125e" providerId="AD"/>
  <p188:author id="{974329D2-A0AB-EBB5-F519-C296199FD2EC}" name="Scott Marshall" initials="SM" userId="S::scottm@sdhc.org::a7955428-192a-4d05-8678-c39f8bb86139" providerId="AD"/>
  <p188:author id="{97630AD5-C356-C082-1302-E828BAEAA8AB}" name="Debra Fischle-Faulk" initials="DF" userId="S::debraf@sdhc.org::454dfa70-5b75-4328-9528-c5a371956c2b" providerId="AD"/>
  <p188:author id="{14299DE2-0200-F599-ABBB-DA70B3189200}" name="Jeff Davis" initials="JD" userId="S::jeffd@sdhc.org::69e47dac-9d15-413f-879d-c27c219c78a0" providerId="AD"/>
  <p188:author id="{49FE83F0-71EE-38D9-A38C-19C0A403E1F9}" name="Lisa Jones" initials="LJ" userId="S::lisaj@sdhc.org::25ed6c91-61c2-473a-b3d2-904b66771d03" providerId="AD"/>
  <p188:author id="{793C87F6-AC9B-3215-2D3D-9A4653B11318}" name="Francis Barraza" initials="FB" userId="S::francisb@sdhc.org::92aedd0d-a4fc-4303-9a55-424ec1d1030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D27"/>
    <a:srgbClr val="BFD730"/>
    <a:srgbClr val="1A96A9"/>
    <a:srgbClr val="00457C"/>
    <a:srgbClr val="000000"/>
    <a:srgbClr val="C0504D"/>
    <a:srgbClr val="E9EDF4"/>
    <a:srgbClr val="CCCBBC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handoutMaster" Target="handoutMasters/handoutMaster1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37E327-D020-4949-8055-C13C3D04B6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45" cy="465743"/>
          </a:xfrm>
          <a:prstGeom prst="rect">
            <a:avLst/>
          </a:prstGeom>
        </p:spPr>
        <p:txBody>
          <a:bodyPr vert="horz" lIns="93895" tIns="46947" rIns="93895" bIns="46947" rtlCol="0"/>
          <a:lstStyle>
            <a:lvl1pPr algn="l" eaLnBrk="1" hangingPunct="1">
              <a:defRPr sz="1300"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83424-9E3E-0845-B99B-4698A49FBC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DB750582-B398-49EA-A260-66B6A5BD5230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60AE3E-4550-8B46-B60E-ED61833D04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122"/>
            <a:ext cx="3038145" cy="465743"/>
          </a:xfrm>
          <a:prstGeom prst="rect">
            <a:avLst/>
          </a:prstGeom>
        </p:spPr>
        <p:txBody>
          <a:bodyPr vert="horz" lIns="93895" tIns="46947" rIns="93895" bIns="46947" rtlCol="0" anchor="b"/>
          <a:lstStyle>
            <a:lvl1pPr algn="l" eaLnBrk="1" hangingPunct="1">
              <a:defRPr sz="1300"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106C1E-C6B1-F44C-86B8-E53728E5C0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734" y="8829122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CD48F326-7448-4997-BB91-4D51347C4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12EC5C-69B6-A340-BC17-1F967433A2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1838FF-35E7-9A49-9A44-10F3427F27E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734" y="1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E9C7674-C291-4133-8276-3A069717A34C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39F5524-49BA-AE4C-9A9D-A16E65C256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895" tIns="46947" rIns="93895" bIns="46947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6F8C400-62BB-5F4C-908E-E9DCFC921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45" y="4416099"/>
            <a:ext cx="5609232" cy="4183995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6A5BB-2E4A-124E-8F5C-38F49E51C6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8829122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F4EE6-B308-C044-9C5A-D8C06088FC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734" y="8829122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024A4D-CCC2-4795-828C-50E06333D1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ＭＳ Ｐゴシック" pitchFamily="-110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6" charset="-128"/>
        <a:cs typeface="ヒラギノ角ゴ Pro W3" pitchFamily="-110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6" charset="-128"/>
        <a:cs typeface="ヒラギノ角ゴ Pro W3" pitchFamily="-110" charset="-128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6" charset="-128"/>
        <a:cs typeface="ヒラギノ角ゴ Pro W3" pitchFamily="-110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20D8CEE3-12D2-4842-AB36-4A2A7AE34C88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68298-399B-D04B-FA43-C432C3168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DF842C-5745-A31F-7F8A-60751CE8DE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A21C7D-B9B2-A03B-BDEF-4BE762C522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B8B6A-B64A-DD88-ABF3-7DF3DB9F2F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37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65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F8FCF-FD38-4799-7B0D-ADFABCEE0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D1D88D-4A21-B338-ED3B-EFBD9573C4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959FDD-6D28-E8FF-170D-623E17F20C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3D198-047C-B770-AE4C-348397426B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316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DB259-8E28-B2D6-826D-27C2F26B0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322CEB-DEEC-07F8-702E-1F23A299DD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506F84-A4DC-C4C7-134D-79CD20295A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930EA-E6BD-ED17-B83B-07F8F3DD9E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531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48777-140E-353C-EC6D-5391095CF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10A40C-8BAF-C2D3-9FBA-A631BECF4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1203CB-2E75-A842-53C4-4E0FE5618E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01E05-BB21-6568-3FB8-221D8E653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15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002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CACA3-96C9-AD68-6638-E815EFB21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2F921C-77DB-3B4D-2905-2043ED4599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E9110A-A0FF-B3D2-C0B4-ECAFA8E45F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84EA5-B656-716D-2401-F398D0EE06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16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9627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F63FB-F955-DF16-E89F-EA175A59D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FE4265-2D8C-C5EF-410B-46B44E6F2B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7344CB-C77C-CF8A-4830-4F725B5CC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56E6D-C04F-1176-1C1C-C90D38E38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7977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655A7-B8A2-B40A-23E9-29B981B63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E16D16-1AF8-1F2D-8181-00500791BC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2956FE-148D-0184-B993-4106AD26F5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17708-A743-204E-DB27-6CF1CB550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18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0927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E50BD-39F3-8171-56F7-85E26988F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682FA0-83C6-08D9-7311-F044694F33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7EB83A-A55F-71F9-868F-F573DE8A00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32C69-5C76-CAFC-D001-2C8A2226E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8694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0B83A-E4D4-C364-1C81-89AF8E70F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DD76B5-2E17-3720-6CDE-6BCA90031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2D1ACA-D0F2-5FB3-AF6C-B431B22BB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9F310-2599-D641-9DD1-813B3513AB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53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0F4C2-DEB2-2955-2DC1-CFD2808C6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D3F2C9-E476-5A72-A990-2105C35044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9E3ECA-C823-6732-32E9-FC21037B5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16758-168C-A86C-1C9A-E2F9643883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406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4063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8405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3A6E2-DBBF-3F4D-C550-DDB2B26F4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866F37-0352-97B5-A8D4-04D409F87D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658E54-50BC-D15B-C6E5-E052986A03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F30E2-F435-9D94-4BC0-02DFF4615C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404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2C863-96BF-6FB7-A74B-4A9C0A0F6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2E23E8-3AB5-9C19-92B1-380D8C97D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D00CB9-7F25-6D49-BD3A-5FCA8A25F2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A2E52-445A-FC5A-FC5B-349390946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22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0296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31A91-8407-9AB3-5871-8467109A4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E5CB67-1848-EF86-07DA-95F03EFDBD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504815-7F9B-6EAD-C4B4-F50E2C35E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9FFE7-EAB4-2C33-596F-D750A64139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23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4599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34148-8EC9-A4C6-787E-35986DDC9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679EB1-8F0B-F9C3-447D-8379761C71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C9ED1B-C8F8-79D8-6E11-F0E663F78F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A8067-6D74-8A55-41BD-15D5DEEF0E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24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4641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3EF89F48-8D60-4747-A864-BB27A0F3288E}" type="slidenum">
              <a:rPr lang="en-US" altLang="en-US" sz="13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256758A4-3993-46AF-91A0-5FC20CB1D989}" type="datetime1">
              <a:rPr lang="en-US" altLang="en-US" sz="13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11/20/2025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54B5D-4E41-3E11-A701-732A5B2E1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B3C27F-44D8-069A-E1F3-E5E387C17E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180D3B-C4AD-6EB1-4A2F-CCEDBBD6DB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226CD-6CF0-03DF-C84B-C39AF9DD64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299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3591A-BF52-E723-FFA8-20F4924FB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C8745B-9722-88EE-AD61-C97021102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FD0976-FB20-9119-DFE3-FB402AF04E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54A809-DC05-25E5-AF67-B19A18747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365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">
                <a:ea typeface="Calibri"/>
                <a:cs typeface="Calibri"/>
              </a:rPr>
              <a:t>El costo promedio del cupón utilizado es de $1530 solo para agosto de 2025, solo para MTW.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111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s">
                <a:solidFill>
                  <a:srgbClr val="00457C"/>
                </a:solidFill>
                <a:ea typeface="ＭＳ Ｐゴシック"/>
                <a:cs typeface="Calibri"/>
              </a:rPr>
              <a:t>No se ofrecen incentivos por desempeño a vicepresidentes ni a quienes ganen más de $220 mil.</a:t>
            </a:r>
            <a:endParaRPr lang="en-US"/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endParaRPr lang="en-US"/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s">
                <a:solidFill>
                  <a:srgbClr val="00457C"/>
                </a:solidFill>
                <a:ea typeface="ＭＳ Ｐゴシック"/>
                <a:cs typeface="Calibri"/>
              </a:rPr>
              <a:t>No se aplicarán ajustes por costo de vida a los vicepresidentes sénior con un salario superior a 89.000 dólares.</a:t>
            </a:r>
            <a:endParaRPr lang="en-US"/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s">
                <a:solidFill>
                  <a:srgbClr val="00457C"/>
                </a:solidFill>
                <a:ea typeface="ＭＳ Ｐゴシック"/>
                <a:cs typeface="Calibri"/>
              </a:rPr>
              <a:t>15 puestos no cubiertos – El salario promedio por puesto en SDHC es de $150,000 – $155,000 equivalen a casi $2.3 millones en ahorros.</a:t>
            </a:r>
            <a:endParaRPr lang="en-US">
              <a:solidFill>
                <a:srgbClr val="00457C"/>
              </a:solidFill>
              <a:cs typeface="Calibri"/>
            </a:endParaRPr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9664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">
                <a:ea typeface="Calibri"/>
                <a:cs typeface="Calibri"/>
              </a:rPr>
              <a:t>Suket verificado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0024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">
                <a:ea typeface="Calibri"/>
                <a:cs typeface="Calibri"/>
              </a:rPr>
              <a:t>Suket verificado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963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5A020-0F9E-6DDB-B9D5-8C03ADECC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31520B-70DC-A75F-06F4-62EF2DFCBA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41315C-E2A6-99FD-928B-4015775A0E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7F365-75C0-31B5-FD6C-F1EEBBCF0B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10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092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18D25-E483-784B-8D54-78DFC252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F455E32-6B3E-41AC-8BDD-30A3855BD755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8206C-BA31-2148-A4AC-83B8B022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5C45E-8A87-E64A-99C5-70B59822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F7473BB-57A4-496A-B7EE-EFD55CAA9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C17433-3FD4-E44D-A804-4688023012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5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9AC27-DC1E-104D-82AB-637BAB37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462BB58-1945-4C43-8229-36E32BD62DFF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C621D-28C5-EA41-977E-E4977792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4269-A523-5141-9AC5-75AAF169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7BC457D-3278-46DA-84D6-C57EEF6D6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00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54896-2A58-8346-8854-69197D36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4F942B1-91F3-4AA4-BC2F-3E7C0254EE39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145E-DB22-2242-ACDC-11571BED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1B741-8853-8348-99B3-9C306743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BA26FCD-EA01-4DF6-BDAE-6416F5E4B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666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18D25-E483-784B-8D54-78DFC252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F455E32-6B3E-41AC-8BDD-30A3855BD755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8206C-BA31-2148-A4AC-83B8B022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5C45E-8A87-E64A-99C5-70B59822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F7473BB-57A4-496A-B7EE-EFD55CAA9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C17433-3FD4-E44D-A804-4688023012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006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7630-AB42-E64D-84BA-A9D4B7A7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D0A92A3-B8F4-49AB-91AF-473C179734A2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32360-D5B4-D440-A07D-20B991BC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570BF-E6ED-0647-90F5-10B3D2F3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6B2A86F-BFA5-4C49-BE93-70EBCD76C6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1371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E774A-BF7D-884D-8300-009378EDF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7166DF0-6939-4627-B3FE-A3036DE5319E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F415B-C94E-C742-B55B-46C9CAE7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2E034-54C0-644A-AFB9-376B095A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F52447C-91EA-4D72-8ACB-5C14DD4C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619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22C755-2962-D24E-93FE-05FD037A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D7975B7-A0BD-4E41-88CB-084DB58AEC6D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0EE9ED-1958-A64D-86EB-78E23D6E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6EA1A3-0E2D-CC42-8334-E5D17F03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66B278E-59D6-409D-BA33-D8D253BE2D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712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5655E4-4FB0-B542-9C0F-D0FDE23A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0ECFC0F-C25E-4463-BDDB-E0F4C7D95647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542990-85E9-E849-8949-2FF9C008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BD7D74-2A45-564D-9D9F-681F6C7F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FA5C3A3-0517-4958-A944-43FB083F5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820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D62C9D7-E6B1-5E40-A494-41F35EA5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246F95D-350E-4422-B024-FDF60B10ADA3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891038B-88F9-824A-AA15-E33B46E52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0622BFB-B95D-E94A-AA31-3404054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4433C65-BF67-493E-9958-FD1F9AD8F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617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FBE1ED7-324A-CC4D-805E-B23DD2D293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75A4F2A-6101-4E49-B5A4-06093B05B3EF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8DAEF38-F08E-F840-8FBC-BB410810F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D7F50-DF0F-754E-A8C4-82B42192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FEBD82-8C20-41EE-8B1E-1AA5AE8DBF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346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C70F74-C934-164A-898C-187127F4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DBC1811-1354-4FC0-ADA3-985940D8E126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72AB9F-49BB-B647-8720-906D76B8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DA8EA0-23AD-F344-A812-6002B749C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08063B5-03EF-4769-A6B9-FCA516E720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4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7630-AB42-E64D-84BA-A9D4B7A7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D0A92A3-B8F4-49AB-91AF-473C179734A2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32360-D5B4-D440-A07D-20B991BC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570BF-E6ED-0647-90F5-10B3D2F3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6B2A86F-BFA5-4C49-BE93-70EBCD76C6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23454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B50E07-9136-F045-93CD-D1B122EE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22CB64-6247-4045-BFDC-DC123CC02362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BCBF3-4605-E94B-83FA-DF8F7DA2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52B4D6-FF3D-4C46-B18A-7790C8A91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208F49D-617A-4902-B491-B0676092EF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533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9AC27-DC1E-104D-82AB-637BAB37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462BB58-1945-4C43-8229-36E32BD62DFF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C621D-28C5-EA41-977E-E4977792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4269-A523-5141-9AC5-75AAF169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7BC457D-3278-46DA-84D6-C57EEF6D6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510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54896-2A58-8346-8854-69197D36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4F942B1-91F3-4AA4-BC2F-3E7C0254EE39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145E-DB22-2242-ACDC-11571BED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1B741-8853-8348-99B3-9C306743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BA26FCD-EA01-4DF6-BDAE-6416F5E4B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8622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A82C42BB-959D-491E-B172-972DEFAD8AB3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E30EFDC7-772A-404D-8BA4-2635368B1D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91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E774A-BF7D-884D-8300-009378EDF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7166DF0-6939-4627-B3FE-A3036DE5319E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F415B-C94E-C742-B55B-46C9CAE7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2E034-54C0-644A-AFB9-376B095A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F52447C-91EA-4D72-8ACB-5C14DD4C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15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22C755-2962-D24E-93FE-05FD037A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D7975B7-A0BD-4E41-88CB-084DB58AEC6D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0EE9ED-1958-A64D-86EB-78E23D6E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6EA1A3-0E2D-CC42-8334-E5D17F03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66B278E-59D6-409D-BA33-D8D253BE2D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91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5655E4-4FB0-B542-9C0F-D0FDE23A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0ECFC0F-C25E-4463-BDDB-E0F4C7D95647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542990-85E9-E849-8949-2FF9C008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BD7D74-2A45-564D-9D9F-681F6C7F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FA5C3A3-0517-4958-A944-43FB083F5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00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D62C9D7-E6B1-5E40-A494-41F35EA5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246F95D-350E-4422-B024-FDF60B10ADA3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891038B-88F9-824A-AA15-E33B46E52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0622BFB-B95D-E94A-AA31-3404054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4433C65-BF67-493E-9958-FD1F9AD8F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21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FBE1ED7-324A-CC4D-805E-B23DD2D293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75A4F2A-6101-4E49-B5A4-06093B05B3EF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8DAEF38-F08E-F840-8FBC-BB410810F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D7F50-DF0F-754E-A8C4-82B42192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FEBD82-8C20-41EE-8B1E-1AA5AE8DBF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83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C70F74-C934-164A-898C-187127F4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DBC1811-1354-4FC0-ADA3-985940D8E126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72AB9F-49BB-B647-8720-906D76B8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DA8EA0-23AD-F344-A812-6002B749C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08063B5-03EF-4769-A6B9-FCA516E720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66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B50E07-9136-F045-93CD-D1B122EE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22CB64-6247-4045-BFDC-DC123CC02362}" type="datetime1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BCBF3-4605-E94B-83FA-DF8F7DA2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52B4D6-FF3D-4C46-B18A-7790C8A91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208F49D-617A-4902-B491-B0676092EF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3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03" r:id="rId1"/>
    <p:sldLayoutId id="2147484904" r:id="rId2"/>
    <p:sldLayoutId id="2147484905" r:id="rId3"/>
    <p:sldLayoutId id="2147484906" r:id="rId4"/>
    <p:sldLayoutId id="2147484907" r:id="rId5"/>
    <p:sldLayoutId id="2147484908" r:id="rId6"/>
    <p:sldLayoutId id="2147484909" r:id="rId7"/>
    <p:sldLayoutId id="2147484910" r:id="rId8"/>
    <p:sldLayoutId id="2147484911" r:id="rId9"/>
    <p:sldLayoutId id="2147484912" r:id="rId10"/>
    <p:sldLayoutId id="214748491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321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15" r:id="rId1"/>
    <p:sldLayoutId id="2147484916" r:id="rId2"/>
    <p:sldLayoutId id="2147484917" r:id="rId3"/>
    <p:sldLayoutId id="2147484918" r:id="rId4"/>
    <p:sldLayoutId id="2147484919" r:id="rId5"/>
    <p:sldLayoutId id="2147484920" r:id="rId6"/>
    <p:sldLayoutId id="2147484921" r:id="rId7"/>
    <p:sldLayoutId id="2147484922" r:id="rId8"/>
    <p:sldLayoutId id="2147484923" r:id="rId9"/>
    <p:sldLayoutId id="2147484924" r:id="rId10"/>
    <p:sldLayoutId id="2147484925" r:id="rId11"/>
    <p:sldLayoutId id="214748492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E38360-3065-F14D-A108-872F3FD59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" y="0"/>
            <a:ext cx="12187238" cy="6858000"/>
          </a:xfrm>
          <a:prstGeom prst="rect">
            <a:avLst/>
          </a:prstGeom>
        </p:spPr>
      </p:pic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774192" y="2104263"/>
            <a:ext cx="10896600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" altLang="en-US" sz="26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Comisión de Vivienda de San Diego (SDHC)</a:t>
            </a:r>
            <a:endParaRPr lang="en-US" dirty="0">
              <a:solidFill>
                <a:schemeClr val="bg1"/>
              </a:solidFill>
              <a:cs typeface="Arial"/>
            </a:endParaRPr>
          </a:p>
          <a:p>
            <a:r>
              <a:rPr lang="es" altLang="en-US" sz="26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Enmienda al Plan Anual de Movilidad Laboral (Moving to Work - MTW) del Año Fiscal 2026</a:t>
            </a:r>
          </a:p>
          <a:p>
            <a:pPr eaLnBrk="1" hangingPunct="1"/>
            <a:r>
              <a:rPr lang="es" altLang="en-US" sz="20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Audiencia pública</a:t>
            </a:r>
          </a:p>
          <a:p>
            <a:r>
              <a:rPr lang="es" altLang="en-US" sz="20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17 de noviembre de 2025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829056" y="4205809"/>
            <a:ext cx="577215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Lisa Jones</a:t>
            </a:r>
          </a:p>
          <a:p>
            <a:pPr eaLnBrk="1" hangingPunct="1"/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Presidenta y Directora Ejecutiva</a:t>
            </a:r>
          </a:p>
          <a:p>
            <a:endParaRPr lang="en-US" altLang="en-US" sz="1600" dirty="0">
              <a:solidFill>
                <a:srgbClr val="FFFFFF"/>
              </a:solidFill>
              <a:cs typeface="Arial"/>
            </a:endParaRPr>
          </a:p>
          <a:p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Azucena Valladolid</a:t>
            </a:r>
          </a:p>
          <a:p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Vicepresidenta ejecutiva</a:t>
            </a:r>
          </a:p>
          <a:p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Asistencia de Alquiler y Desarrollos Laborarles</a:t>
            </a:r>
          </a:p>
          <a:p>
            <a:endParaRPr lang="en-US" altLang="en-US" sz="1600" dirty="0">
              <a:solidFill>
                <a:srgbClr val="FFFFFF"/>
              </a:solidFill>
              <a:cs typeface="Arial"/>
            </a:endParaRPr>
          </a:p>
          <a:p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Debra </a:t>
            </a:r>
            <a:r>
              <a:rPr lang="es" altLang="en-US" sz="1600" dirty="0" err="1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Fischle </a:t>
            </a:r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-Faulk</a:t>
            </a:r>
          </a:p>
          <a:p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Vicepresidenta sénior</a:t>
            </a:r>
          </a:p>
          <a:p>
            <a:r>
              <a:rPr lang="e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Iniciativas Comunitarias y Estratégicas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58663-CAC6-D74E-2108-DDFDD1DC2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87D2E18F-B3B1-40DE-D3A3-C726BFA580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B0AC737-AB25-2F96-806D-29FE361C4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622529"/>
              </p:ext>
            </p:extLst>
          </p:nvPr>
        </p:nvGraphicFramePr>
        <p:xfrm>
          <a:off x="6680200" y="2438400"/>
          <a:ext cx="4841240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1240">
                  <a:extLst>
                    <a:ext uri="{9D8B030D-6E8A-4147-A177-3AD203B41FA5}">
                      <a16:colId xmlns:a16="http://schemas.microsoft.com/office/drawing/2014/main" val="29358001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" sz="2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Opción 2</a:t>
                      </a:r>
                    </a:p>
                  </a:txBody>
                  <a:tcPr>
                    <a:solidFill>
                      <a:srgbClr val="CCCB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843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" altLang="en-US" sz="18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Aprobar e implementar los cambios recomendados a la Iniciativa Camino al Éxito (Path to Success) de SDHC para continuar ayudando a aproximadamente </a:t>
                      </a:r>
                      <a:r>
                        <a:rPr lang="es" altLang="en-US" sz="18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14,500 </a:t>
                      </a:r>
                      <a:r>
                        <a:rPr kumimoji="0" lang="es" altLang="en-US" sz="18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familias que reciben ayuda actualmente.</a:t>
                      </a:r>
                      <a:endParaRPr kumimoji="0" lang="en-US" alt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457C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Arial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rgbClr val="CCCBB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2483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D40E952-2FB6-EEA3-7C09-324CD65AD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119534"/>
              </p:ext>
            </p:extLst>
          </p:nvPr>
        </p:nvGraphicFramePr>
        <p:xfrm>
          <a:off x="1574800" y="2438400"/>
          <a:ext cx="40640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996447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" sz="2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Opción 1</a:t>
                      </a:r>
                    </a:p>
                  </a:txBody>
                  <a:tcPr>
                    <a:solidFill>
                      <a:srgbClr val="CCCB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843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" altLang="en-US" sz="18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Terminar la asistencia de alquiler de aproximadamente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s" alt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1,700</a:t>
                      </a:r>
                      <a:r>
                        <a:rPr lang="es" altLang="en-US" b="1" dirty="0">
                          <a:solidFill>
                            <a:srgbClr val="00457C"/>
                          </a:solidFill>
                          <a:cs typeface="Arial"/>
                        </a:rPr>
                        <a:t> </a:t>
                      </a:r>
                      <a:r>
                        <a:rPr lang="es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hogares</a:t>
                      </a:r>
                      <a:endParaRPr kumimoji="0" lang="en-US" alt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457C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Arial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rgbClr val="CCCBB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248304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F9224D6B-35A9-D636-6534-035C3A961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399" y="223006"/>
            <a:ext cx="911418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Opciones</a:t>
            </a:r>
          </a:p>
        </p:txBody>
      </p:sp>
    </p:spTree>
    <p:extLst>
      <p:ext uri="{BB962C8B-B14F-4D97-AF65-F5344CB8AC3E}">
        <p14:creationId xmlns:p14="http://schemas.microsoft.com/office/powerpoint/2010/main" val="1592993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F71D4-A331-7CD8-CC31-64970427F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9DD59C2B-8463-4807-2DA3-4E2A5CD772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80E04A-BE49-92BA-1BDE-80170A11D136}"/>
              </a:ext>
            </a:extLst>
          </p:cNvPr>
          <p:cNvSpPr txBox="1"/>
          <p:nvPr/>
        </p:nvSpPr>
        <p:spPr>
          <a:xfrm>
            <a:off x="2130897" y="2497205"/>
            <a:ext cx="74286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s" sz="4000" dirty="0">
                <a:solidFill>
                  <a:srgbClr val="00457C"/>
                </a:solidFill>
              </a:rPr>
              <a:t>MTW – Moving to Work y</a:t>
            </a:r>
          </a:p>
          <a:p>
            <a:pPr lvl="0" algn="ctr">
              <a:defRPr/>
            </a:pPr>
            <a:r>
              <a:rPr lang="es" sz="4000" dirty="0">
                <a:solidFill>
                  <a:srgbClr val="00457C"/>
                </a:solidFill>
              </a:rPr>
              <a:t>Cambios recomendados </a:t>
            </a:r>
            <a:r>
              <a:rPr lang="es" altLang="en-US" sz="40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 la Iniciativa Camino al Éxito </a:t>
            </a:r>
            <a:endParaRPr kumimoji="0" lang="es" sz="40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A3BADE8E-0F30-E4DB-E047-28A910710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10134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endParaRPr lang="en-US" altLang="en-US" sz="2000" dirty="0">
              <a:solidFill>
                <a:srgbClr val="00457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34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956DE8C-BCED-77B9-0DC9-EDB8A8FF36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997" t="-418" r="6296"/>
          <a:stretch/>
        </p:blipFill>
        <p:spPr>
          <a:xfrm>
            <a:off x="8288668" y="1715737"/>
            <a:ext cx="3694783" cy="2585919"/>
          </a:xfrm>
          <a:prstGeom prst="rect">
            <a:avLst/>
          </a:prstGeom>
        </p:spPr>
      </p:pic>
      <p:sp>
        <p:nvSpPr>
          <p:cNvPr id="16386" name="Footer Placeholder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Deslizar #</a:t>
            </a:r>
            <a:fld id="{C636432D-5051-41D3-9376-1C43E19EE6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34115-83D3-114F-ACEB-39E8AABDE45B}"/>
              </a:ext>
            </a:extLst>
          </p:cNvPr>
          <p:cNvSpPr txBox="1"/>
          <p:nvPr/>
        </p:nvSpPr>
        <p:spPr>
          <a:xfrm>
            <a:off x="304800" y="1181107"/>
            <a:ext cx="7892995" cy="46474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MTW es un programa piloto para autoridades de vivienda pública (PHA por sus siglas en ingl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é</a:t>
            </a:r>
            <a:r>
              <a:rPr kumimoji="0" lang="e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s) que les brinda flexibilidad para diseñar y probar estrategias innovadoras diseñadas localmente </a:t>
            </a:r>
            <a:r>
              <a:rPr kumimoji="0" lang="e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SDHC es una de las 39 agencias MTW originales de entre aproximadamente 3,200 autoridades de vivienda pública en todo el país.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Un total de 138 agencias ahora tienen estatus MTW, ya sea bajo el acuerdo original o como agencia de expansión.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Tres objetivos legales de MTW:</a:t>
            </a:r>
          </a:p>
          <a:p>
            <a:pPr marL="800100" marR="0" lvl="1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Reducir los costos (aumentar la eficiencia) en los gastos federales</a:t>
            </a:r>
          </a:p>
          <a:p>
            <a:pPr marL="800100" marR="0" lvl="1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Ayudar a las familias a lograr la autosuficiencia económica.</a:t>
            </a:r>
          </a:p>
          <a:p>
            <a:pPr marL="800100" marR="0" lvl="1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Mejorar las opciones de vivienda para las familias.</a:t>
            </a: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1FD800CD-3F2D-3FFD-D32F-6D35611EC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10134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¿Qué es MTW?</a:t>
            </a:r>
          </a:p>
        </p:txBody>
      </p:sp>
    </p:spTree>
    <p:extLst>
      <p:ext uri="{BB962C8B-B14F-4D97-AF65-F5344CB8AC3E}">
        <p14:creationId xmlns:p14="http://schemas.microsoft.com/office/powerpoint/2010/main" val="1481734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08D0E-74B4-E51C-3F92-2A697F6D1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47212950-7A76-AC84-49AF-4E8C957F6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1EB6E0-5901-CCCF-812A-12AD8A74CA7D}"/>
              </a:ext>
            </a:extLst>
          </p:cNvPr>
          <p:cNvSpPr txBox="1"/>
          <p:nvPr/>
        </p:nvSpPr>
        <p:spPr>
          <a:xfrm>
            <a:off x="304801" y="1458321"/>
            <a:ext cx="11036892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Iniciativa de reforma de alquileres implementada el 1 de julio de 2013.</a:t>
            </a:r>
          </a:p>
          <a:p>
            <a:pPr marL="804672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Desarrollado con la flexibilidad MTW de SDHC.</a:t>
            </a:r>
          </a:p>
          <a:p>
            <a:pPr marL="804672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Define los hogares como Aptos para Trabajar (Work-Able) o de ancianos/discapacitados.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B85B58-41B0-4F44-9FC1-A73E9AC2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230872"/>
              </p:ext>
            </p:extLst>
          </p:nvPr>
        </p:nvGraphicFramePr>
        <p:xfrm>
          <a:off x="281127" y="2367128"/>
          <a:ext cx="11506198" cy="3754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4050">
                  <a:extLst>
                    <a:ext uri="{9D8B030D-6E8A-4147-A177-3AD203B41FA5}">
                      <a16:colId xmlns:a16="http://schemas.microsoft.com/office/drawing/2014/main" val="4281013229"/>
                    </a:ext>
                  </a:extLst>
                </a:gridCol>
                <a:gridCol w="4379595">
                  <a:extLst>
                    <a:ext uri="{9D8B030D-6E8A-4147-A177-3AD203B41FA5}">
                      <a16:colId xmlns:a16="http://schemas.microsoft.com/office/drawing/2014/main" val="579417123"/>
                    </a:ext>
                  </a:extLst>
                </a:gridCol>
                <a:gridCol w="3422553">
                  <a:extLst>
                    <a:ext uri="{9D8B030D-6E8A-4147-A177-3AD203B41FA5}">
                      <a16:colId xmlns:a16="http://schemas.microsoft.com/office/drawing/2014/main" val="15255751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600" b="1" kern="10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Work-Able</a:t>
                      </a:r>
                      <a:endParaRPr lang="en-US" sz="1600" b="1" kern="100" dirty="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600" b="1" kern="10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Ancianos / Discapacitados</a:t>
                      </a:r>
                      <a:endParaRPr lang="en-US" sz="1600" b="1" kern="10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13052"/>
                  </a:ext>
                </a:extLst>
              </a:tr>
              <a:tr h="14742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 dirty="0">
                        <a:effectLst/>
                        <a:latin typeface="Arial"/>
                        <a:cs typeface="Arial"/>
                      </a:endParaRPr>
                    </a:p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Factores que determinan el tipo de hogar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Menores de 62 años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62 años o más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430"/>
                  </a:ext>
                </a:extLst>
              </a:tr>
              <a:tr h="4345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No está deshabilitado, y: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Deshabilitado o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79428"/>
                  </a:ext>
                </a:extLst>
              </a:tr>
              <a:tr h="147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No ser estudiante a tiempo completo de entre 18 y 23 años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Un estudiante a tiempo completo de entre 18 y 23 años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46959"/>
                  </a:ext>
                </a:extLst>
              </a:tr>
              <a:tr h="6350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600" kern="100">
                          <a:effectLst/>
                          <a:latin typeface="Arial"/>
                          <a:cs typeface="Arial"/>
                        </a:rPr>
                        <a:t>  </a:t>
                      </a:r>
                    </a:p>
                  </a:txBody>
                  <a:tcPr marL="0" marR="0" marT="0" marB="0">
                    <a:solidFill>
                      <a:srgbClr val="00457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s" sz="600" kern="100"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45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362111"/>
                  </a:ext>
                </a:extLst>
              </a:tr>
              <a:tr h="41887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Contribución familiar al alquiler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Pague la contribución familiar mínima o una cantidad de contribución familiar basada en un porcentaje de los ingresos familiares, la que sea mayor.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Pagar el 28.5 por ciento del ingreso mensual ajustado.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241757"/>
                  </a:ext>
                </a:extLst>
              </a:tr>
              <a:tr h="564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Contribución familiar mínima</a:t>
                      </a:r>
                    </a:p>
                    <a:p>
                      <a:pPr marL="457200" marR="0" lvl="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Un adulto apto para trabajar: $400 al mes</a:t>
                      </a:r>
                    </a:p>
                    <a:p>
                      <a:pPr marL="457200" marR="0" lvl="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Dos o más adultos aptos para trabajar: $650/mes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Contribución familiar mínima: $0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724741"/>
                  </a:ext>
                </a:extLst>
              </a:tr>
              <a:tr h="8856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La contribución familiar se calcula en función del límite inferior de un rango de ingresos. Las familias pagan entre el 24% y el 30% de sus ingresos.</a:t>
                      </a:r>
                    </a:p>
                    <a:p>
                      <a:pPr marL="457200" marR="0" lvl="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s" sz="13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Ejemplo: Si los ingresos anuales están entre $25,000 y $29,999, SDHC utilizará $25,000 para calcular la parte del alquiler que corresponde a la familia.</a:t>
                      </a: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257008"/>
                  </a:ext>
                </a:extLst>
              </a:tr>
            </a:tbl>
          </a:graphicData>
        </a:graphic>
      </p:graphicFrame>
      <p:sp>
        <p:nvSpPr>
          <p:cNvPr id="5" name="TextBox 6">
            <a:extLst>
              <a:ext uri="{FF2B5EF4-FFF2-40B4-BE49-F238E27FC236}">
                <a16:creationId xmlns:a16="http://schemas.microsoft.com/office/drawing/2014/main" id="{568F34A7-40FC-11CF-A48D-17544E716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32" y="1037519"/>
            <a:ext cx="11455893" cy="400110"/>
          </a:xfrm>
          <a:prstGeom prst="rect">
            <a:avLst/>
          </a:prstGeom>
          <a:solidFill>
            <a:srgbClr val="1A96A9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Resumen del </a:t>
            </a:r>
            <a:r>
              <a:rPr lang="es" altLang="en-US" sz="2000" b="1" dirty="0">
                <a:solidFill>
                  <a:prstClr val="white"/>
                </a:solidFill>
                <a:cs typeface="Arial" panose="020B0604020202020204" pitchFamily="34" charset="0"/>
              </a:rPr>
              <a:t>C</a:t>
            </a:r>
            <a:r>
              <a:rPr kumimoji="0" lang="e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amino al </a:t>
            </a:r>
            <a:r>
              <a:rPr lang="en-US" altLang="en-US" sz="2000" b="1" dirty="0">
                <a:solidFill>
                  <a:prstClr val="white"/>
                </a:solidFill>
                <a:cs typeface="Arial" panose="020B0604020202020204" pitchFamily="34" charset="0"/>
              </a:rPr>
              <a:t>É</a:t>
            </a:r>
            <a:r>
              <a:rPr lang="es" altLang="en-US" sz="2000" b="1" dirty="0">
                <a:solidFill>
                  <a:prstClr val="white"/>
                </a:solidFill>
                <a:cs typeface="Arial" panose="020B0604020202020204" pitchFamily="34" charset="0"/>
              </a:rPr>
              <a:t>xito (Path to Success)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169176C3-58FD-EC84-2333-773674081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Actualizaciones a Path to Success – Actividad 2012-1 (Repropuesta)</a:t>
            </a:r>
          </a:p>
        </p:txBody>
      </p:sp>
    </p:spTree>
    <p:extLst>
      <p:ext uri="{BB962C8B-B14F-4D97-AF65-F5344CB8AC3E}">
        <p14:creationId xmlns:p14="http://schemas.microsoft.com/office/powerpoint/2010/main" val="4074100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F617F-C2E3-9375-B35A-DF552BF1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6A4C57D2-A852-E5B4-00A2-EE9FB4D4A7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C7B230-06B9-7D31-DCDA-120418133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926732"/>
              </p:ext>
            </p:extLst>
          </p:nvPr>
        </p:nvGraphicFramePr>
        <p:xfrm>
          <a:off x="335872" y="2266122"/>
          <a:ext cx="11475128" cy="234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5128">
                  <a:extLst>
                    <a:ext uri="{9D8B030D-6E8A-4147-A177-3AD203B41FA5}">
                      <a16:colId xmlns:a16="http://schemas.microsoft.com/office/drawing/2014/main" val="1282847705"/>
                    </a:ext>
                  </a:extLst>
                </a:gridCol>
              </a:tblGrid>
              <a:tr h="508883">
                <a:tc>
                  <a:txBody>
                    <a:bodyPr/>
                    <a:lstStyle/>
                    <a:p>
                      <a:pPr marL="9144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s" sz="600" b="1" kern="100" dirty="0">
                        <a:solidFill>
                          <a:schemeClr val="bg1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9144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" sz="1800" b="1" kern="10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Solo para hogares Aptos para Trabajar (Work-Able)</a:t>
                      </a:r>
                      <a:endParaRPr lang="en-US" sz="1800" b="1" kern="100" dirty="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626109"/>
                  </a:ext>
                </a:extLst>
              </a:tr>
              <a:tr h="388506">
                <a:tc>
                  <a:txBody>
                    <a:bodyPr/>
                    <a:lstStyle/>
                    <a:p>
                      <a:r>
                        <a:rPr lang="es" sz="1800" dirty="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Ampliar para incluir una CF mínima adicional para tres o más adultos Aptos para Trabajar.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769694"/>
                  </a:ext>
                </a:extLst>
              </a:tr>
              <a:tr h="388506">
                <a:tc>
                  <a:txBody>
                    <a:bodyPr/>
                    <a:lstStyle/>
                    <a:p>
                      <a:r>
                        <a:rPr lang="es" sz="1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Calcule el costo financiero al 40% del ingreso ajustado.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507419"/>
                  </a:ext>
                </a:extLst>
              </a:tr>
              <a:tr h="388506">
                <a:tc>
                  <a:txBody>
                    <a:bodyPr/>
                    <a:lstStyle/>
                    <a:p>
                      <a:r>
                        <a:rPr lang="es" sz="1800" dirty="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Ya no se utilizan rangos de ingresos para los cálculos de CF.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73215"/>
                  </a:ext>
                </a:extLst>
              </a:tr>
              <a:tr h="670573">
                <a:tc>
                  <a:txBody>
                    <a:bodyPr/>
                    <a:lstStyle/>
                    <a:p>
                      <a:r>
                        <a:rPr lang="es" sz="1800" dirty="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Actualizar los importes mínimos de CF en función de los aumentos del salario mínimo de los últimos años (17.75 dólares/hora a partir de Enero de 2026).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234918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2AEA712F-E3E4-1087-F9EC-A4FCBEEBE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32" y="1306481"/>
            <a:ext cx="11455893" cy="400110"/>
          </a:xfrm>
          <a:prstGeom prst="rect">
            <a:avLst/>
          </a:prstGeom>
          <a:solidFill>
            <a:srgbClr val="1A96A9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" altLang="en-US" sz="2000" b="1" dirty="0">
                <a:solidFill>
                  <a:prstClr val="white"/>
                </a:solidFill>
                <a:cs typeface="Arial" panose="020B0604020202020204" pitchFamily="34" charset="0"/>
              </a:rPr>
              <a:t>Determinaci</a:t>
            </a:r>
            <a:r>
              <a:rPr lang="en-US" altLang="en-US" sz="2000" b="1" dirty="0">
                <a:solidFill>
                  <a:prstClr val="white"/>
                </a:solidFill>
                <a:cs typeface="Arial" panose="020B0604020202020204" pitchFamily="34" charset="0"/>
              </a:rPr>
              <a:t>ó</a:t>
            </a:r>
            <a:r>
              <a:rPr lang="es" altLang="en-US" sz="2000" b="1" dirty="0">
                <a:solidFill>
                  <a:prstClr val="white"/>
                </a:solidFill>
                <a:cs typeface="Arial" panose="020B0604020202020204" pitchFamily="34" charset="0"/>
              </a:rPr>
              <a:t>n de la Contribución </a:t>
            </a:r>
            <a:r>
              <a:rPr kumimoji="0" lang="e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Familiar (CF)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25C2AFB-7836-EE70-9D2D-7E5B0768D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              Actualizaciones a Path to Success – Actividad 2012-1 (Repropuesta)(Continuación)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3941753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CA5B3-C7D4-6B76-9EB5-525E44E34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ABCCD134-8A1F-C7C6-2ECA-428CB9DFD1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EAAB6F-B534-BAFE-731E-70E75A632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961615"/>
              </p:ext>
            </p:extLst>
          </p:nvPr>
        </p:nvGraphicFramePr>
        <p:xfrm>
          <a:off x="304800" y="1670974"/>
          <a:ext cx="11391569" cy="3142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6738">
                  <a:extLst>
                    <a:ext uri="{9D8B030D-6E8A-4147-A177-3AD203B41FA5}">
                      <a16:colId xmlns:a16="http://schemas.microsoft.com/office/drawing/2014/main" val="2187078714"/>
                    </a:ext>
                  </a:extLst>
                </a:gridCol>
                <a:gridCol w="3936255">
                  <a:extLst>
                    <a:ext uri="{9D8B030D-6E8A-4147-A177-3AD203B41FA5}">
                      <a16:colId xmlns:a16="http://schemas.microsoft.com/office/drawing/2014/main" val="3856918312"/>
                    </a:ext>
                  </a:extLst>
                </a:gridCol>
                <a:gridCol w="3968576">
                  <a:extLst>
                    <a:ext uri="{9D8B030D-6E8A-4147-A177-3AD203B41FA5}">
                      <a16:colId xmlns:a16="http://schemas.microsoft.com/office/drawing/2014/main" val="1652157663"/>
                    </a:ext>
                  </a:extLst>
                </a:gridCol>
              </a:tblGrid>
              <a:tr h="311891">
                <a:tc gridSpan="3">
                  <a:txBody>
                    <a:bodyPr/>
                    <a:lstStyle/>
                    <a:p>
                      <a:pPr algn="ctr"/>
                      <a:r>
                        <a:rPr lang="es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Costo mínimo recomendado solo para hogares con personas en edad laboral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7592"/>
                  </a:ext>
                </a:extLst>
              </a:tr>
              <a:tr h="538720">
                <a:tc>
                  <a:txBody>
                    <a:bodyPr/>
                    <a:lstStyle/>
                    <a:p>
                      <a:r>
                        <a:rPr lang="e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adulto Apto para Trabajar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adultos Aptos para Trabajar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o más adultos Aptos para Trabajar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066644"/>
                  </a:ext>
                </a:extLst>
              </a:tr>
              <a:tr h="765550">
                <a:tc>
                  <a:txBody>
                    <a:bodyPr/>
                    <a:lstStyle/>
                    <a:p>
                      <a:r>
                        <a:rPr lang="es" sz="1600">
                          <a:solidFill>
                            <a:srgbClr val="00457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$580 al mes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" sz="1600">
                          <a:solidFill>
                            <a:srgbClr val="00457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$1,155 al mes</a:t>
                      </a:r>
                    </a:p>
                    <a:p>
                      <a:r>
                        <a:rPr lang="e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(aproximadamente 578 dólares por persona)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" sz="1600">
                          <a:solidFill>
                            <a:srgbClr val="00457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$1,735 al mes</a:t>
                      </a:r>
                    </a:p>
                    <a:p>
                      <a:r>
                        <a:rPr lang="e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(aproximadamente 578 dólares por persona)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342719"/>
                  </a:ext>
                </a:extLst>
              </a:tr>
              <a:tr h="1446038">
                <a:tc>
                  <a:txBody>
                    <a:bodyPr/>
                    <a:lstStyle/>
                    <a:p>
                      <a:r>
                        <a:rPr lang="es" sz="1600" dirty="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El ingreso mínimo de CF es aproximadamente el 30% del ingreso mensual trabajando 25 horas/semana a $17.75/hora ($576.88).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" sz="1600" b="0" i="0" u="none" strike="noStrike" noProof="0">
                          <a:solidFill>
                            <a:srgbClr val="00457C"/>
                          </a:solidFill>
                          <a:latin typeface="Arial"/>
                        </a:rPr>
                        <a:t>El ingreso familiar mínimo es aproximadamente </a:t>
                      </a:r>
                      <a:r>
                        <a:rPr lang="e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el 30% del ingreso mensual con dos adultos trabajando cada uno 25 horas/semana a $17.75/hora ($1,153.75).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" sz="1600" b="0" i="0" u="none" strike="noStrike" noProof="0" dirty="0">
                          <a:solidFill>
                            <a:srgbClr val="00457C"/>
                          </a:solidFill>
                          <a:latin typeface="Arial"/>
                        </a:rPr>
                        <a:t>El ingreso mínimo de CF es aproximadamente </a:t>
                      </a:r>
                      <a:r>
                        <a:rPr lang="es" sz="1600" dirty="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el 30% del ingreso mensual con tres adultos trabajando cada uno 25 horas/semana a $17.75/hora ($1,730.63).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79292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CEF0C6D-D532-CB19-B750-71806611AEF9}"/>
              </a:ext>
            </a:extLst>
          </p:cNvPr>
          <p:cNvSpPr txBox="1"/>
          <p:nvPr/>
        </p:nvSpPr>
        <p:spPr>
          <a:xfrm>
            <a:off x="1663083" y="4957384"/>
            <a:ext cx="88658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La contribución familiar para personas mayores o discapacitadas aumentaría al 32% del ingreso ajustado en lugar del 28</a:t>
            </a:r>
            <a:r>
              <a:rPr lang="es" altLang="en-US" dirty="0">
                <a:solidFill>
                  <a:srgbClr val="00457C"/>
                </a:solidFill>
                <a:cs typeface="Arial" pitchFamily="34" charset="0"/>
              </a:rPr>
              <a:t>.</a:t>
            </a:r>
            <a:r>
              <a:rPr kumimoji="0" lang="e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5%.</a:t>
            </a:r>
          </a:p>
          <a:p>
            <a:pPr marL="804672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No hay un mínimo de CF para hogares de ancianos/discapacitados.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88F0D6C4-5EAD-581B-E52F-44DD9551F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32" y="1042658"/>
            <a:ext cx="11455893" cy="400110"/>
          </a:xfrm>
          <a:prstGeom prst="rect">
            <a:avLst/>
          </a:prstGeom>
          <a:solidFill>
            <a:srgbClr val="1A96A9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Determinación de la Contribución Familiar (CF)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F1FE5C4F-9F6F-22D3-EB3D-DAF72BA10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54" y="223006"/>
            <a:ext cx="1125374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Actualizaciones a Path to Success – Actividad 2012-1 (Repropuesta)(Continuación) </a:t>
            </a:r>
          </a:p>
        </p:txBody>
      </p:sp>
    </p:spTree>
    <p:extLst>
      <p:ext uri="{BB962C8B-B14F-4D97-AF65-F5344CB8AC3E}">
        <p14:creationId xmlns:p14="http://schemas.microsoft.com/office/powerpoint/2010/main" val="3351117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36CE5-1869-B992-1D39-DF8DBAA96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84EA4A6B-8EF5-C9AA-BDB5-249471D15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EFDD4E-0700-E572-8141-957348FA8A8A}"/>
              </a:ext>
            </a:extLst>
          </p:cNvPr>
          <p:cNvSpPr txBox="1"/>
          <p:nvPr/>
        </p:nvSpPr>
        <p:spPr>
          <a:xfrm>
            <a:off x="1839866" y="1977777"/>
            <a:ext cx="85122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" sz="4000" dirty="0">
                <a:solidFill>
                  <a:srgbClr val="00457C"/>
                </a:solidFill>
              </a:rPr>
              <a:t>Análisis del impacto en los hogares </a:t>
            </a:r>
          </a:p>
          <a:p>
            <a:r>
              <a:rPr lang="es" sz="4000" dirty="0">
                <a:solidFill>
                  <a:srgbClr val="00457C"/>
                </a:solidFill>
              </a:rPr>
              <a:t>y política de dificultades económicas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3B9EEC58-B2F4-7112-E7F7-84ADFBFC9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54" y="223006"/>
            <a:ext cx="1125374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Actualizaciones a Path to Success – Actividad 2012-1 (Repropuesta)(Continuación) </a:t>
            </a:r>
          </a:p>
        </p:txBody>
      </p:sp>
    </p:spTree>
    <p:extLst>
      <p:ext uri="{BB962C8B-B14F-4D97-AF65-F5344CB8AC3E}">
        <p14:creationId xmlns:p14="http://schemas.microsoft.com/office/powerpoint/2010/main" val="4081764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9B7E8-820D-3753-5B09-E9DDE4A72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BEE474EB-A35F-5D6C-6286-BE97CAAAFB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Comisión de Vivienda de San Diego</a:t>
            </a:r>
          </a:p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17</a:t>
            </a:fld>
            <a:endParaRPr lang="en-US" alt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55FCCE2-2336-4BBC-9558-DEF0754B3F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611830"/>
              </p:ext>
            </p:extLst>
          </p:nvPr>
        </p:nvGraphicFramePr>
        <p:xfrm>
          <a:off x="3299345" y="2576300"/>
          <a:ext cx="5593310" cy="194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3510">
                  <a:extLst>
                    <a:ext uri="{9D8B030D-6E8A-4147-A177-3AD203B41FA5}">
                      <a16:colId xmlns:a16="http://schemas.microsoft.com/office/drawing/2014/main" val="18494868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91658191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Incremento mensual de FC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hogares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460335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$0 - $99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8,713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481647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$100 - $199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617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098510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$200 - $299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243230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$300 - $350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762372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9,363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13735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2D08FBC-6BD3-B3C3-9C81-427CB4D8C932}"/>
              </a:ext>
            </a:extLst>
          </p:cNvPr>
          <p:cNvSpPr txBox="1"/>
          <p:nvPr/>
        </p:nvSpPr>
        <p:spPr>
          <a:xfrm>
            <a:off x="369533" y="1284237"/>
            <a:ext cx="11506200" cy="369332"/>
          </a:xfrm>
          <a:prstGeom prst="rect">
            <a:avLst/>
          </a:prstGeom>
          <a:solidFill>
            <a:srgbClr val="BFD730"/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s" sz="1800" b="1" dirty="0">
                <a:solidFill>
                  <a:srgbClr val="00457C"/>
                </a:solidFill>
                <a:cs typeface="Arial" pitchFamily="34" charset="0"/>
              </a:rPr>
              <a:t>Impacto a los hogares – Hogares de Ancianos/Personas con discapacidad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0C20B5-B06D-3D31-F2C3-06ECB52208F7}"/>
              </a:ext>
            </a:extLst>
          </p:cNvPr>
          <p:cNvSpPr txBox="1"/>
          <p:nvPr/>
        </p:nvSpPr>
        <p:spPr>
          <a:xfrm>
            <a:off x="407633" y="1725509"/>
            <a:ext cx="10751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" dirty="0">
                <a:solidFill>
                  <a:srgbClr val="00457C"/>
                </a:solidFill>
              </a:rPr>
              <a:t>Contribución familiar (CF) = 32% del ingreso familiar ajustado (aumento del 3.5% respecto al 28.5%).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86DFB72F-06BB-A0E6-62A3-9783FE6A6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010" y="223006"/>
            <a:ext cx="1121399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Actualizaciones a Path to Success – Actividad 2012-1 (Repropuesta)(Continuación) </a:t>
            </a:r>
          </a:p>
        </p:txBody>
      </p:sp>
    </p:spTree>
    <p:extLst>
      <p:ext uri="{BB962C8B-B14F-4D97-AF65-F5344CB8AC3E}">
        <p14:creationId xmlns:p14="http://schemas.microsoft.com/office/powerpoint/2010/main" val="4106525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1C565-6DE4-30F4-5EA8-D8EF3D1BC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E100A1EF-3D83-F205-213B-3550AA6AE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473FDB-E8E1-18C7-1F93-78EC482ED30E}"/>
              </a:ext>
            </a:extLst>
          </p:cNvPr>
          <p:cNvSpPr txBox="1"/>
          <p:nvPr/>
        </p:nvSpPr>
        <p:spPr>
          <a:xfrm>
            <a:off x="251534" y="1762350"/>
            <a:ext cx="11506200" cy="276998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Número de hogares sujetos a la contribución familiar mínima: 1,890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cs typeface="Arial" pitchFamily="34" charset="0"/>
            </a:endParaRPr>
          </a:p>
          <a:p>
            <a:pPr marL="804545" indent="-34290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1 Persona Apta paraTrabajar – 876</a:t>
            </a:r>
          </a:p>
          <a:p>
            <a:pPr marL="804545" indent="-342900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2 Personas Aptas para Trabajar – 609</a:t>
            </a:r>
          </a:p>
          <a:p>
            <a:pPr marL="804545" indent="-342900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3+ Personas Aptas paraTrabajar – 405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804545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srgbClr val="00457C"/>
              </a:solidFill>
              <a:cs typeface="Arial" pitchFamily="34" charset="0"/>
            </a:endParaRPr>
          </a:p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Número de hogares sujetos al 40% de los ingresos ajustados: 3,060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  <a:p>
            <a:pPr marL="804545" indent="-34290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1 Persona Apta paraTrabajar – 2,033</a:t>
            </a:r>
          </a:p>
          <a:p>
            <a:pPr marL="804545" indent="-342900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2 Personas Aptas para Trabajar – 769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804545" indent="-34290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3+ Personas Aptas paraTrabajar – 258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AECD62-6381-E77F-0888-F9DC59AA974F}"/>
              </a:ext>
            </a:extLst>
          </p:cNvPr>
          <p:cNvSpPr txBox="1"/>
          <p:nvPr/>
        </p:nvSpPr>
        <p:spPr>
          <a:xfrm>
            <a:off x="304800" y="1289276"/>
            <a:ext cx="11506200" cy="369332"/>
          </a:xfrm>
          <a:prstGeom prst="rect">
            <a:avLst/>
          </a:prstGeom>
          <a:solidFill>
            <a:srgbClr val="BFD730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" sz="1800" b="1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Impacto a los hogares – Hogares </a:t>
            </a:r>
            <a:r>
              <a:rPr lang="es" b="1" dirty="0">
                <a:solidFill>
                  <a:srgbClr val="00457C"/>
                </a:solidFill>
                <a:cs typeface="Arial" pitchFamily="34" charset="0"/>
              </a:rPr>
              <a:t>Aptos de Trabajar</a:t>
            </a:r>
            <a:endParaRPr kumimoji="0" lang="es" sz="1800" b="1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F6C0AD8D-B923-14CA-0ACC-3B76A6440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54" y="223006"/>
            <a:ext cx="1125374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Actualizaciones a Path to Success – Actividad 2012-1 (Repropuesta)(Continuación) </a:t>
            </a:r>
          </a:p>
        </p:txBody>
      </p:sp>
    </p:spTree>
    <p:extLst>
      <p:ext uri="{BB962C8B-B14F-4D97-AF65-F5344CB8AC3E}">
        <p14:creationId xmlns:p14="http://schemas.microsoft.com/office/powerpoint/2010/main" val="1845497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F81D9-2C21-AE64-29F8-DD189323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2D17D55D-528D-F4ED-4D93-7AE634C10B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Comisión de Vivienda de San Diego</a:t>
            </a:r>
          </a:p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19</a:t>
            </a:fld>
            <a:endParaRPr lang="en-US" alt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7334A1-4A76-0377-7F04-AC9E856E0902}"/>
              </a:ext>
            </a:extLst>
          </p:cNvPr>
          <p:cNvSpPr txBox="1"/>
          <p:nvPr/>
        </p:nvSpPr>
        <p:spPr>
          <a:xfrm>
            <a:off x="6603540" y="1695826"/>
            <a:ext cx="52836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s" sz="1800" b="1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Hogares con personas Aptas para Trabajar </a:t>
            </a:r>
            <a:r>
              <a:rPr lang="es" sz="1800" b="1" u="sng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que pagan el 40% de los ingresos</a:t>
            </a:r>
            <a:endParaRPr lang="en-US" sz="2800" dirty="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A3C724-935D-AC6C-7297-98DCB200F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268705"/>
              </p:ext>
            </p:extLst>
          </p:nvPr>
        </p:nvGraphicFramePr>
        <p:xfrm>
          <a:off x="6716698" y="2316587"/>
          <a:ext cx="5029200" cy="3662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8664">
                  <a:extLst>
                    <a:ext uri="{9D8B030D-6E8A-4147-A177-3AD203B41FA5}">
                      <a16:colId xmlns:a16="http://schemas.microsoft.com/office/drawing/2014/main" val="3191319610"/>
                    </a:ext>
                  </a:extLst>
                </a:gridCol>
                <a:gridCol w="1960536">
                  <a:extLst>
                    <a:ext uri="{9D8B030D-6E8A-4147-A177-3AD203B41FA5}">
                      <a16:colId xmlns:a16="http://schemas.microsoft.com/office/drawing/2014/main" val="1954329293"/>
                    </a:ext>
                  </a:extLst>
                </a:gridCol>
              </a:tblGrid>
              <a:tr h="193649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Incremento mensual de CF</a:t>
                      </a:r>
                      <a:endParaRPr lang="en-US" sz="18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Número de hogares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35130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$100 - $199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85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395043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$200 - $299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499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986696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$300 - $399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678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052563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$400 - $499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689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735487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$500 - $599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518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7979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$600 - $699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298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690090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$700 - $799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161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688966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$800 - $899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73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244408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$900 - $999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31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668709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Más de $1,000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28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594789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Total</a:t>
                      </a:r>
                      <a:endParaRPr lang="en-US" sz="18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3,060</a:t>
                      </a:r>
                      <a:endParaRPr lang="en-US" sz="18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63236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4B4152F-01D7-386B-583D-4F927C7F1F9E}"/>
              </a:ext>
            </a:extLst>
          </p:cNvPr>
          <p:cNvSpPr txBox="1"/>
          <p:nvPr/>
        </p:nvSpPr>
        <p:spPr>
          <a:xfrm>
            <a:off x="304800" y="1695826"/>
            <a:ext cx="51117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s" sz="1800" b="1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Hogares con </a:t>
            </a:r>
            <a:r>
              <a:rPr lang="es" b="1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personas Aptas para Trabajar </a:t>
            </a:r>
            <a:r>
              <a:rPr lang="es" sz="1800" b="1" u="sng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que pagan el salario mínimo de CF</a:t>
            </a:r>
            <a:r>
              <a:rPr lang="es" sz="1800" b="1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B15B9D3-1132-1566-E0AA-DE111789F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574702"/>
              </p:ext>
            </p:extLst>
          </p:nvPr>
        </p:nvGraphicFramePr>
        <p:xfrm>
          <a:off x="304800" y="2316587"/>
          <a:ext cx="4905652" cy="3566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2052">
                  <a:extLst>
                    <a:ext uri="{9D8B030D-6E8A-4147-A177-3AD203B41FA5}">
                      <a16:colId xmlns:a16="http://schemas.microsoft.com/office/drawing/2014/main" val="332285854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463590272"/>
                    </a:ext>
                  </a:extLst>
                </a:gridCol>
              </a:tblGrid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Incremento mensual de CF</a:t>
                      </a:r>
                      <a:endParaRPr lang="en-US" sz="18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Número de hogares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276750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$100 - $199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847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03618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$200 - $299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2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010601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$300 - $399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378226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$400 - $499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125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022428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$500 - $599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506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01614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$600 - $699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63294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$700 - $799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92725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$800 - $899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954143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$900 - $999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46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88978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Más de $1,000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185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597332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Total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s" sz="1800" kern="100" dirty="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1,890</a:t>
                      </a:r>
                      <a:endParaRPr lang="en-US" sz="1800" kern="100" dirty="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6261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339743F-0343-98AD-21DC-2B2B05A15451}"/>
              </a:ext>
            </a:extLst>
          </p:cNvPr>
          <p:cNvSpPr txBox="1"/>
          <p:nvPr/>
        </p:nvSpPr>
        <p:spPr>
          <a:xfrm>
            <a:off x="304800" y="1286053"/>
            <a:ext cx="11506200" cy="369332"/>
          </a:xfrm>
          <a:prstGeom prst="rect">
            <a:avLst/>
          </a:prstGeom>
          <a:solidFill>
            <a:srgbClr val="BFD730"/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s" sz="1800" b="1" dirty="0">
                <a:solidFill>
                  <a:srgbClr val="00457C"/>
                </a:solidFill>
                <a:cs typeface="Arial" pitchFamily="34" charset="0"/>
              </a:rPr>
              <a:t>Impacto en los hogares – Hogares Aptos de Trabrajo (Continuación)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97D58F1-92B0-972F-BCC8-C9DAE02FC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838" y="223006"/>
            <a:ext cx="113491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Actualizaciones a Path to Success – Actividad 2012-1 (Repropuesta)(Continuación) </a:t>
            </a:r>
          </a:p>
          <a:p>
            <a:pPr algn="ctr" eaLnBrk="1" hangingPunct="1"/>
            <a:endParaRPr lang="es" altLang="en-US" sz="2000" dirty="0">
              <a:solidFill>
                <a:srgbClr val="00457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866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290A9-FE51-5110-3C6A-E89141EFD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4A0B7A07-72E3-E584-0C60-494C0C9874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AFF0F0-7C6C-BD5F-C8D2-6E61C960804E}"/>
              </a:ext>
            </a:extLst>
          </p:cNvPr>
          <p:cNvSpPr txBox="1"/>
          <p:nvPr/>
        </p:nvSpPr>
        <p:spPr>
          <a:xfrm>
            <a:off x="276027" y="1734003"/>
            <a:ext cx="11547919" cy="34163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Los fondos federales no son suficientes para cubrir el costo de la asistencia de alquiler de las familias que actualmente reciben vales de vivienda de SDHC.</a:t>
            </a: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propone cambios a la forma en que se calcula el monto de la contribución familiar, que es la cantidad que los participantes del programa de asistencia de alquiler aportan al alquiler mensual del contrato.</a:t>
            </a:r>
            <a:endParaRPr lang="en-US" dirty="0">
              <a:solidFill>
                <a:srgbClr val="000000"/>
              </a:solidFill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Esto se debe al aumento en los costos de las ayudas para el alquiler en un contexto de disminución de fondos federales.</a:t>
            </a:r>
            <a:endParaRPr lang="en-US" dirty="0"/>
          </a:p>
          <a:p>
            <a:pPr marL="283210" marR="0" lvl="0" indent="-285750" algn="l" defTabSz="4572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Los cambios que se proponen </a:t>
            </a:r>
            <a:r>
              <a:rPr kumimoji="0" lang="es" sz="18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ayudarán a SDHC a seguir brindando servicios al mayor número posible de familias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beneficiarias del programa Housing Choice Vouchers (Vales de Vivienda) y a minimizar el riesgo de tener que suspender la asistencia con vales de vivienda para familias inscritas actualmente en el programa.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DE7C9AF8-44FE-2E54-8E13-2C0CEDC59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08356"/>
            <a:ext cx="11455893" cy="400110"/>
          </a:xfrm>
          <a:prstGeom prst="rect">
            <a:avLst/>
          </a:prstGeom>
          <a:solidFill>
            <a:srgbClr val="00457C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Descripción general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EC7AAD6B-E316-17B2-912D-8C7DB5DA4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9244584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SDHC - Enmienda al plan </a:t>
            </a: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</a:t>
            </a: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nual MTW del</a:t>
            </a: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 A</a:t>
            </a: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ño Fiscal 2026</a:t>
            </a:r>
          </a:p>
          <a:p>
            <a:pPr algn="ctr">
              <a:defRPr/>
            </a:pPr>
            <a:endParaRPr lang="en-US" altLang="en-US" sz="2400" dirty="0">
              <a:solidFill>
                <a:srgbClr val="00457C"/>
              </a:solidFill>
              <a:cs typeface="Arial"/>
            </a:endParaRPr>
          </a:p>
          <a:p>
            <a:pPr algn="ctr">
              <a:defRPr/>
            </a:pPr>
            <a:endParaRPr lang="en-US" altLang="en-US" sz="2000" dirty="0">
              <a:solidFill>
                <a:srgbClr val="00457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2404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9834F-F492-46A3-08AE-80DF6E9D7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C9C8B0F6-3931-0B25-708C-DD8216CBBC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Comisión de Vivienda de San Diego</a:t>
            </a:r>
          </a:p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20</a:t>
            </a:fld>
            <a:endParaRPr lang="en-US" alt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8C6D28-EDE5-06C8-DBB7-309FB11EA084}"/>
              </a:ext>
            </a:extLst>
          </p:cNvPr>
          <p:cNvSpPr txBox="1"/>
          <p:nvPr/>
        </p:nvSpPr>
        <p:spPr>
          <a:xfrm>
            <a:off x="304800" y="1195254"/>
            <a:ext cx="11506200" cy="4001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Dificultades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Económicas</a:t>
            </a:r>
            <a:r>
              <a:rPr lang="e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5B24A3-7CE3-CA51-8830-25C5F600D471}"/>
              </a:ext>
            </a:extLst>
          </p:cNvPr>
          <p:cNvSpPr txBox="1"/>
          <p:nvPr/>
        </p:nvSpPr>
        <p:spPr>
          <a:xfrm>
            <a:off x="304800" y="1571685"/>
            <a:ext cx="115062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s" sz="1800" b="1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Elegibilidad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Hogares con 1 adulto en edad laboral o 2 adultos en edad laboral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Al menos un dependiente en el hogar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Actualmente, con la mínima CF</a:t>
            </a:r>
          </a:p>
          <a:p>
            <a:pPr marR="0"/>
            <a:endParaRPr lang="en-US" sz="1800" dirty="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/>
            <a:r>
              <a:rPr lang="es" b="1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Términos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Seis meses de dificultades económicas si </a:t>
            </a: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 hogar destina más del 50% de sus ingresos mensuales al alquiler.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CF del hogar se ajustará a $50, su CF anterior o el 50% de sus ingresos ajustados, lo que sea mayor.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Durante el período de dificultades, el jefe de familia deberá firmar un documento en el que consienta participar en actividades de autosuficiencia, que pueden incluir:</a:t>
            </a:r>
          </a:p>
          <a:p>
            <a:pPr marL="740664" marR="0" indent="-285750">
              <a:buFont typeface="Courier New" panose="02070309020205020404" pitchFamily="49" charset="0"/>
              <a:buChar char="o"/>
            </a:pP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Asistir a clases de preparación laboral</a:t>
            </a:r>
          </a:p>
          <a:p>
            <a:pPr marL="740664" marR="0" indent="-285750">
              <a:buFont typeface="Courier New" panose="02070309020205020404" pitchFamily="49" charset="0"/>
              <a:buChar char="o"/>
            </a:pP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Solicitud de beneficios publicos</a:t>
            </a:r>
          </a:p>
          <a:p>
            <a:pPr marL="740664" marR="0" indent="-285750">
              <a:buFont typeface="Courier New" panose="02070309020205020404" pitchFamily="49" charset="0"/>
              <a:buChar char="o"/>
            </a:pP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Recuperar el empleo, etc.</a:t>
            </a:r>
          </a:p>
          <a:p>
            <a:pPr marL="283464" marR="0" indent="-285750">
              <a:buFont typeface="Arial" panose="020B0604020202020204" pitchFamily="34" charset="0"/>
              <a:buChar char="•"/>
            </a:pP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 hogar será remitido a la Academia de Logros de SDHC </a:t>
            </a:r>
            <a:r>
              <a:rPr lang="es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s" kern="0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SDHC Achievement Academy) </a:t>
            </a:r>
            <a:r>
              <a:rPr lang="es" sz="1800" dirty="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para trabajar con un especialista en preparación laboral durante su período de dificultades.</a:t>
            </a:r>
            <a:endParaRPr lang="en-US" sz="2800" dirty="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965DA90-68D8-AD31-5130-183722AC9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474" y="169738"/>
            <a:ext cx="111265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Actualizaciones a Path to Success – Actividad 2012-1 (Repropuesta)(Continuación) </a:t>
            </a:r>
          </a:p>
        </p:txBody>
      </p:sp>
    </p:spTree>
    <p:extLst>
      <p:ext uri="{BB962C8B-B14F-4D97-AF65-F5344CB8AC3E}">
        <p14:creationId xmlns:p14="http://schemas.microsoft.com/office/powerpoint/2010/main" val="3909598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4B935-4575-9777-D316-12AB580AA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F3129C08-8EF9-310D-4C72-751F373400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Comisión de Vivienda de San Diego</a:t>
            </a:r>
          </a:p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21</a:t>
            </a:fld>
            <a:endParaRPr lang="en-US" alt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35248-E1C1-BBC9-48EC-F68179AE4BAB}"/>
              </a:ext>
            </a:extLst>
          </p:cNvPr>
          <p:cNvSpPr txBox="1"/>
          <p:nvPr/>
        </p:nvSpPr>
        <p:spPr>
          <a:xfrm>
            <a:off x="304800" y="1254017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s" sz="2000" b="1" dirty="0">
                <a:solidFill>
                  <a:srgbClr val="00457C"/>
                </a:solidFill>
                <a:cs typeface="Arial" pitchFamily="34" charset="0"/>
              </a:rPr>
              <a:t>Periodo de Notificación Robusto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7F6A82-9060-1915-BD42-FD48227FE47E}"/>
              </a:ext>
            </a:extLst>
          </p:cNvPr>
          <p:cNvSpPr txBox="1"/>
          <p:nvPr/>
        </p:nvSpPr>
        <p:spPr>
          <a:xfrm>
            <a:off x="304800" y="1713867"/>
            <a:ext cx="115062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kern="0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Obtener la aprobación del Departamento de Vivienda y Desarrollo Urbano de los Estados Unidos (HUD).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kern="0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Primer aviso a las familias beneficiarias del Programa de Vales de Elección de Vivienda.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kern="0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Avisos periódicos antes de la implementación.</a:t>
            </a:r>
          </a:p>
          <a:p>
            <a:pPr marL="283464" marR="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3464" marR="0" indent="-285750">
              <a:buFont typeface="Arial" panose="020B0604020202020204" pitchFamily="34" charset="0"/>
              <a:buChar char="•"/>
            </a:pPr>
            <a:r>
              <a:rPr lang="es" kern="0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Los avisos explicarán las actualizaciones en el cálculo de la Contribución Familiar, por qué son necesarias dichas actualizaciones y cómo afectarán a los hogares.</a:t>
            </a:r>
          </a:p>
          <a:p>
            <a:pPr marL="283464" marR="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3464" marR="0" indent="-285750">
              <a:buFont typeface="Arial" panose="020B0604020202020204" pitchFamily="34" charset="0"/>
              <a:buChar char="•"/>
            </a:pPr>
            <a:r>
              <a:rPr lang="es" kern="0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Los avisos incluirán información sobre recursos para ayudar a los hogares a aumentar sus ingresos en preparación para las actualizaciones, como la SDHC Achievement Academy y las alianzas con organizaciones sin fines de lucro.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s" kern="0" dirty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actualizaciones se aplicarán dentro del año fiscal 2027.</a:t>
            </a:r>
            <a:endParaRPr lang="en-US" kern="0" dirty="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C59D1B94-0496-4EF2-F047-2A12192DB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50" y="223006"/>
            <a:ext cx="1126964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 Actualizaciones a Path to Success – Actividad 2012-1 (Repropuesta)(Continuación) </a:t>
            </a:r>
          </a:p>
        </p:txBody>
      </p:sp>
    </p:spTree>
    <p:extLst>
      <p:ext uri="{BB962C8B-B14F-4D97-AF65-F5344CB8AC3E}">
        <p14:creationId xmlns:p14="http://schemas.microsoft.com/office/powerpoint/2010/main" val="3539837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49CB8-078E-E4F0-493F-D2C41110F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F284A501-90F5-2DBA-F5D2-ACF9AE5FFA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Deslizar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863E5C-1B3A-E7B6-9EAE-20492E325D9A}"/>
              </a:ext>
            </a:extLst>
          </p:cNvPr>
          <p:cNvSpPr txBox="1"/>
          <p:nvPr/>
        </p:nvSpPr>
        <p:spPr>
          <a:xfrm>
            <a:off x="303979" y="2048622"/>
            <a:ext cx="11639943" cy="33239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" sz="1800" b="1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31 de octubre – 30 de noviembre: </a:t>
            </a:r>
            <a:r>
              <a:rPr kumimoji="0" lang="es" sz="180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Período de consulta pública</a:t>
            </a:r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Información sobre comentarios del público publicada en el sitio web de SDHC.</a:t>
            </a:r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Aviso público publicado en Voice &amp; Viewpoint, El Latino y San Diego Union-Tribune.</a:t>
            </a:r>
            <a:endParaRPr lang="en-US" dirty="0"/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Se envió una carta por correo a una muestra aleatoria de participantes y un correo electrónico a todos los jefes de hogar beneficiarios del programa de Vales de Elección de Vivienda de los que SDHC tiene una dirección de correo electrónico.</a:t>
            </a:r>
            <a:endParaRPr lang="en-US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 b="1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7 de noviembre de 2025: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Taller informativo de la Junta de Comisionados de SDHC</a:t>
            </a: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 b="1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17 de noviembre de 2025: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Audiencia pública en las oficinas de SDHC.</a:t>
            </a: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11 de diciembre de 2025: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Reunión especial de la Junta de Comisionados de SDHC para considerar el punto de acción.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1DF2B9-2CCB-C48E-3234-D8A8238A0122}"/>
              </a:ext>
            </a:extLst>
          </p:cNvPr>
          <p:cNvSpPr txBox="1"/>
          <p:nvPr/>
        </p:nvSpPr>
        <p:spPr>
          <a:xfrm>
            <a:off x="304800" y="1522538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" sz="2000" b="1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Comentarios del público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9E2F5FDA-9E89-971B-FB44-EE49DE13E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058" y="249645"/>
            <a:ext cx="1122194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Actualizaciones a Path to Success – Actividad 2012-1 (Repropuesta)(Continuación)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2625000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984C3-52E5-38D2-72FC-6D4F9D20C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10E9ABD0-5B55-0B42-D671-EA077D31F6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09DA54-3DD2-4B66-9B87-BCAC5111A0E6}"/>
              </a:ext>
            </a:extLst>
          </p:cNvPr>
          <p:cNvSpPr txBox="1"/>
          <p:nvPr/>
        </p:nvSpPr>
        <p:spPr>
          <a:xfrm>
            <a:off x="304800" y="1549173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" sz="2000" b="1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Incertidumbres restantes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A04FDD-6F26-FE84-55E6-9A0FBD9CA63B}"/>
              </a:ext>
            </a:extLst>
          </p:cNvPr>
          <p:cNvSpPr txBox="1"/>
          <p:nvPr/>
        </p:nvSpPr>
        <p:spPr>
          <a:xfrm>
            <a:off x="304800" y="2752005"/>
            <a:ext cx="11506200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" sz="1800" b="0" i="0" u="none" strike="noStrike" kern="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Calibri"/>
                <a:cs typeface="Arial"/>
              </a:rPr>
              <a:t>Ante los cambios sin precedentes en las prioridades federales, las reservas podrían estar en riesgo.</a:t>
            </a:r>
          </a:p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" kern="0">
                <a:solidFill>
                  <a:srgbClr val="00457C"/>
                </a:solidFill>
                <a:latin typeface="Arial"/>
                <a:ea typeface="Calibri"/>
                <a:cs typeface="Arial"/>
              </a:rPr>
              <a:t>La financiación federal podría ser inferior a la prevista.</a:t>
            </a:r>
          </a:p>
          <a:p>
            <a:pPr>
              <a:defRPr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s" kern="0">
                <a:solidFill>
                  <a:srgbClr val="00457C"/>
                </a:solidFill>
                <a:latin typeface="Arial"/>
                <a:ea typeface="Calibri"/>
                <a:cs typeface="Arial"/>
              </a:rPr>
              <a:t>Persiste la incertidumbre sobre el presupuesto federal en los próximos años.</a:t>
            </a:r>
          </a:p>
          <a:p>
            <a:pPr>
              <a:defRPr/>
            </a:pPr>
            <a:endParaRPr lang="en-US" kern="0">
              <a:solidFill>
                <a:srgbClr val="00457C"/>
              </a:solidFill>
              <a:ea typeface="Calibri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3582901-ABE1-2FAE-1247-1B3E67AC5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010" y="223006"/>
            <a:ext cx="1121399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Actualizaciones a Path to Success – Actividad 2012-1 (Repropuesta)(Continuación)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3797522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390D4-7F3A-6EAF-35F4-5AF7733DF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50F06942-445B-D692-20E7-8F3CD18402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8F6C3D-3B28-7B18-21D2-1CDAF67181C6}"/>
              </a:ext>
            </a:extLst>
          </p:cNvPr>
          <p:cNvSpPr txBox="1"/>
          <p:nvPr/>
        </p:nvSpPr>
        <p:spPr>
          <a:xfrm>
            <a:off x="304800" y="1759898"/>
            <a:ext cx="11613256" cy="4247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Cuando se apruebe una resolución o presupuesto federal de continuidad presupuestaria, </a:t>
            </a: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no proporcionará fondos suficientes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para resolver el déficit de financiación de vales que experimenta SDHC.</a:t>
            </a:r>
            <a:endParaRPr lang="en-US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Aproximadamente </a:t>
            </a: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1,700 familias (aproximadamente 6,000 personas)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que actualmente participan en el programa de Vales de Elección de Vivienda </a:t>
            </a: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PERDERÍAN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su ayuda para el alquiler a menos que se implementen las actualizaciones recomendadas al programa Camino al Éxito (Path to Success).</a:t>
            </a:r>
            <a:endParaRPr lang="en-US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marR="0" lvl="0" indent="-285750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El P</a:t>
            </a:r>
            <a:r>
              <a:rPr kumimoji="0" lang="es" sz="180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romedio de los pagos de asistencia de alquiler de SDHC </a:t>
            </a:r>
            <a:r>
              <a:rPr kumimoji="0" lang="es" sz="1800" b="1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han aumentado un 80% desde </a:t>
            </a: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el año fiscal 2020.</a:t>
            </a:r>
            <a:endParaRPr lang="en-US" dirty="0"/>
          </a:p>
          <a:p>
            <a:pPr marL="285750" marR="0" lvl="0" indent="-285750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80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La Contribución Familiar Mínima no se ha ajustado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desde enero de 2020.</a:t>
            </a:r>
            <a:endParaRPr lang="en-US" dirty="0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Las actualizaciones recomendadas para Path to Success generarán </a:t>
            </a: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ahorros en los pagos de asistencia para la vivienda </a:t>
            </a: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que deberían permitir a SDHC continuar ayudando a los hogares que actualmente participan en el programa de asistencia para el alquiler</a:t>
            </a: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.</a:t>
            </a:r>
            <a:endParaRPr lang="en-US" dirty="0">
              <a:solidFill>
                <a:srgbClr val="00457C"/>
              </a:solidFill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75EC73-1D95-6B1C-FB84-B7C2CC11ED14}"/>
              </a:ext>
            </a:extLst>
          </p:cNvPr>
          <p:cNvSpPr txBox="1"/>
          <p:nvPr/>
        </p:nvSpPr>
        <p:spPr>
          <a:xfrm>
            <a:off x="304800" y="1336108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s" sz="2000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Resumen</a:t>
            </a: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8682F0B7-5841-041E-2C4A-2BCA391B8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058" y="223006"/>
            <a:ext cx="1122194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Actualizaciones a Path to Success – Actividad 2012-1 (Repropuesta)(Continuación)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3724121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 bwMode="auto">
          <a:xfrm>
            <a:off x="1524000" y="3118012"/>
            <a:ext cx="9144000" cy="62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spcAft>
                <a:spcPts val="600"/>
              </a:spcAft>
              <a:buSzPct val="150000"/>
              <a:buNone/>
            </a:pPr>
            <a:r>
              <a:rPr lang="es" altLang="en-US" sz="3600" dirty="0">
                <a:solidFill>
                  <a:srgbClr val="00457C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Comentarios del público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F1FD75-ADFA-2F4B-82ED-029BC13C99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Comisión de Vivienda de San Diego</a:t>
            </a:r>
          </a:p>
          <a:p>
            <a:r>
              <a:rPr lang="es" altLang="en-US" sz="1400" dirty="0">
                <a:solidFill>
                  <a:schemeClr val="bg1"/>
                </a:solidFill>
                <a:latin typeface="Calibri" panose="020F0502020204030204" pitchFamily="34" charset="0"/>
              </a:rPr>
              <a:t>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25</a:t>
            </a:fld>
            <a:endParaRPr lang="en-US" alt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96030EB5-5E16-BD06-4047-6AF8F715E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1F5EF-B50F-AA1B-D59C-752A041AB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BE9C5D93-4E4F-882C-5283-5B6ED0DD31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99F336-9751-4FA8-AE87-EECCC7143101}"/>
              </a:ext>
            </a:extLst>
          </p:cNvPr>
          <p:cNvSpPr txBox="1"/>
          <p:nvPr/>
        </p:nvSpPr>
        <p:spPr>
          <a:xfrm>
            <a:off x="3979876" y="3075057"/>
            <a:ext cx="3547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sz="4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Retos </a:t>
            </a:r>
            <a:r>
              <a:rPr lang="es" sz="4000" dirty="0">
                <a:solidFill>
                  <a:srgbClr val="00457C"/>
                </a:solidFill>
              </a:rPr>
              <a:t>F</a:t>
            </a:r>
            <a:r>
              <a:rPr kumimoji="0" lang="es" sz="40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iscales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E6573916-86AA-D44E-5D64-9C213C12C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9244584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SDHC - Enmienda al Plan </a:t>
            </a: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</a:t>
            </a: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nual MTW del</a:t>
            </a: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 A</a:t>
            </a: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ño Fiscal 2026</a:t>
            </a:r>
          </a:p>
          <a:p>
            <a:pPr algn="ctr">
              <a:defRPr/>
            </a:pPr>
            <a:endParaRPr lang="en-US" altLang="en-US" sz="2400" dirty="0">
              <a:solidFill>
                <a:srgbClr val="00457C"/>
              </a:solidFill>
              <a:cs typeface="Arial"/>
            </a:endParaRPr>
          </a:p>
          <a:p>
            <a:pPr algn="ctr">
              <a:defRPr/>
            </a:pPr>
            <a:endParaRPr lang="en-US" altLang="en-US" sz="2000" dirty="0">
              <a:solidFill>
                <a:srgbClr val="00457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2179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63D67-787F-FBFB-2E34-EFA7B0E7D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00B962C0-E9BC-21E7-765F-3214192533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B91BA7-0CBF-EE1B-E483-ED8F07288D96}"/>
              </a:ext>
            </a:extLst>
          </p:cNvPr>
          <p:cNvSpPr txBox="1"/>
          <p:nvPr/>
        </p:nvSpPr>
        <p:spPr>
          <a:xfrm>
            <a:off x="276029" y="1767007"/>
            <a:ext cx="11639943" cy="443198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indent="-285750"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El gobierno federal permanecerá cerrado desde el 1 de octubre de 2025 hasta el 12 de noviembre de 2025.</a:t>
            </a:r>
            <a:endParaRPr lang="en-US" dirty="0"/>
          </a:p>
          <a:p>
            <a:pPr>
              <a:defRPr/>
            </a:pPr>
            <a:endParaRPr lang="en-US" sz="1000" dirty="0">
              <a:solidFill>
                <a:srgbClr val="00457C"/>
              </a:solidFill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Resolución de Continuidad aprobada:</a:t>
            </a:r>
          </a:p>
          <a:p>
            <a:pPr marL="1197864" lvl="1" indent="-285750"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Fondos para el Departamento de Vivienda y Desarrollo Urbano de los Estados Unidos (HUD) hasta el 30 de enero de 2026.</a:t>
            </a:r>
          </a:p>
          <a:p>
            <a:pPr marL="1197864" lvl="1" indent="-285750"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Prorroga los niveles de financiación del año anterior, pero no tiene en cuenta la inflación, el aumento de las primas de seguros ni el incremento de la demanda de servicios.</a:t>
            </a:r>
          </a:p>
          <a:p>
            <a:pPr marL="1197864" lvl="1" indent="-285750"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Todavía se necesita un proyecto de ley de asignaciones para Transporte, Vivienda y Desarrollo Urbano (THUD).</a:t>
            </a:r>
          </a:p>
          <a:p>
            <a:pPr marL="283210" indent="-285750">
              <a:buFont typeface="Arial" panose="020B0604020202020204" pitchFamily="34" charset="0"/>
              <a:buChar char="•"/>
              <a:defRPr/>
            </a:pPr>
            <a:endParaRPr lang="en-US" sz="1000" b="1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1197610" indent="-285750">
              <a:buFont typeface="Wingdings" panose="05000000000000000000" pitchFamily="2" charset="2"/>
              <a:buChar char="§"/>
              <a:defRPr/>
            </a:pPr>
            <a:endParaRPr lang="en-US" sz="1000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Propuesta de Presupuesto del Senado – THUD</a:t>
            </a:r>
          </a:p>
          <a:p>
            <a:pPr marL="1197610" lvl="1" indent="-285750"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Recortes al fondo para operaciones de vivienda pública y al programa de subvenciones en bloque para el desarrollo comunitario</a:t>
            </a:r>
          </a:p>
          <a:p>
            <a:pPr marL="1197610" lvl="1" indent="-285750"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La financiación para los Vales de Elección de Vivienda está por debajo de los niveles de financiación completos, no cubre los costos de apoyo a las familias existentes y no tiene en cuenta la inflación ni las subidas de alquiler.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A951A9CC-E0AB-EBBB-2225-99EF16599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946210"/>
            <a:ext cx="11455893" cy="400110"/>
          </a:xfrm>
          <a:prstGeom prst="rect">
            <a:avLst/>
          </a:prstGeom>
          <a:solidFill>
            <a:srgbClr val="00457C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" altLang="en-US" sz="2000" b="1" dirty="0">
                <a:solidFill>
                  <a:schemeClr val="bg1"/>
                </a:solidFill>
                <a:cs typeface="Arial" panose="020B0604020202020204" pitchFamily="34" charset="0"/>
              </a:rPr>
              <a:t>Presupuesto Federal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93EB2CCD-56D7-D041-29F3-F7365B12D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9244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SDHC - Enmienda al </a:t>
            </a: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</a:t>
            </a: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lan </a:t>
            </a: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</a:t>
            </a: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nual MTW del</a:t>
            </a: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 A</a:t>
            </a:r>
            <a:r>
              <a:rPr kumimoji="0" lang="e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ño Fiscal 2026</a:t>
            </a:r>
          </a:p>
        </p:txBody>
      </p:sp>
    </p:spTree>
    <p:extLst>
      <p:ext uri="{BB962C8B-B14F-4D97-AF65-F5344CB8AC3E}">
        <p14:creationId xmlns:p14="http://schemas.microsoft.com/office/powerpoint/2010/main" val="307420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C768C39-1B35-684F-A667-1728518039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ADF3E772-AE24-4E0E-456D-9CB4233D1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55274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Aumento de costos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93CBE60D-35B3-E0BB-AD4D-5C017749C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399" y="223006"/>
            <a:ext cx="976654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s" altLang="en-US" sz="2400" dirty="0">
              <a:solidFill>
                <a:srgbClr val="00457C"/>
              </a:solidFill>
              <a:cs typeface="Arial" panose="020B0604020202020204" pitchFamily="34" charset="0"/>
            </a:endParaRP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Retos fiscales (Continuación)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C6FD4EB7-2EB9-7C23-0E02-EE19D3778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608" y="233356"/>
            <a:ext cx="9244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817EE82-2B00-1370-C58F-8782FFAB7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799" y="2548361"/>
            <a:ext cx="6121715" cy="23242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F2C87B6-F8D0-F689-0B4D-9292E41B6010}"/>
              </a:ext>
            </a:extLst>
          </p:cNvPr>
          <p:cNvSpPr txBox="1"/>
          <p:nvPr/>
        </p:nvSpPr>
        <p:spPr>
          <a:xfrm>
            <a:off x="1087799" y="1694485"/>
            <a:ext cx="5796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 err="1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Promedio</a:t>
            </a:r>
            <a:r>
              <a:rPr lang="en-US" altLang="en-US" b="1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 del </a:t>
            </a:r>
            <a:r>
              <a:rPr lang="en-US" altLang="en-US" dirty="0" err="1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Subsidio</a:t>
            </a:r>
            <a:r>
              <a:rPr lang="en-US" altLang="en-US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mensual</a:t>
            </a:r>
            <a:r>
              <a:rPr lang="en-US" altLang="en-US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 de </a:t>
            </a:r>
            <a:r>
              <a:rPr lang="en-US" altLang="en-US" dirty="0" err="1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los</a:t>
            </a:r>
            <a:r>
              <a:rPr lang="en-US" altLang="en-US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 vales de </a:t>
            </a:r>
            <a:r>
              <a:rPr lang="en-US" altLang="en-US" dirty="0" err="1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Alquiler</a:t>
            </a:r>
            <a:r>
              <a:rPr lang="en-US" altLang="en-US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 de Vivienda </a:t>
            </a:r>
            <a:br>
              <a:rPr lang="en-US" altLang="en-US" dirty="0">
                <a:latin typeface="Arial Black" panose="020B0A04020102020204" pitchFamily="34" charset="0"/>
                <a:cs typeface="Aharoni" panose="020F0502020204030204" pitchFamily="2" charset="-79"/>
              </a:rPr>
            </a:br>
            <a:r>
              <a:rPr lang="en-US" altLang="en-US" dirty="0">
                <a:solidFill>
                  <a:schemeClr val="tx2"/>
                </a:solidFill>
                <a:cs typeface="Arial" panose="020B0604020202020204" pitchFamily="34" charset="0"/>
              </a:rPr>
              <a:t>Por Año Fiscal</a:t>
            </a:r>
            <a:endParaRPr lang="en-US" altLang="en-US" sz="1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endParaRPr lang="en-US" b="1" dirty="0">
              <a:latin typeface="Aptos Black" panose="020F050202020403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55FF52B-27C6-D766-7730-A8EA86863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1128" y="2296637"/>
            <a:ext cx="2133710" cy="191144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AF51D79-F912-FEF5-E285-2B6766D36BE6}"/>
              </a:ext>
            </a:extLst>
          </p:cNvPr>
          <p:cNvSpPr txBox="1"/>
          <p:nvPr/>
        </p:nvSpPr>
        <p:spPr>
          <a:xfrm>
            <a:off x="1272208" y="5168348"/>
            <a:ext cx="5876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i="1" dirty="0"/>
              <a:t>*Este gráfico muestra el subsidio promedio mensual de alquiler en cada año fiscal (Año fiscal 2026 a fecha, a 31 de agosto de 2025)</a:t>
            </a:r>
            <a:endParaRPr lang="en-US" sz="1400" i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9D5A709-5127-1FFF-9BFF-208AAD9F8FE6}"/>
              </a:ext>
            </a:extLst>
          </p:cNvPr>
          <p:cNvSpPr txBox="1"/>
          <p:nvPr/>
        </p:nvSpPr>
        <p:spPr>
          <a:xfrm>
            <a:off x="8285259" y="4381169"/>
            <a:ext cx="1653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 err="1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Aumento</a:t>
            </a:r>
            <a:r>
              <a:rPr lang="en-US" altLang="en-US" b="1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 </a:t>
            </a:r>
            <a:br>
              <a:rPr lang="en-US" altLang="en-US" b="1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</a:br>
            <a:r>
              <a:rPr lang="en-US" altLang="en-US" b="1" dirty="0" err="1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desde</a:t>
            </a:r>
            <a:r>
              <a:rPr lang="en-US" altLang="en-US" b="1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 </a:t>
            </a:r>
            <a:br>
              <a:rPr lang="en-US" altLang="en-US" b="1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</a:br>
            <a:r>
              <a:rPr lang="en-US" altLang="en-US" b="1" dirty="0">
                <a:solidFill>
                  <a:schemeClr val="tx2"/>
                </a:solidFill>
                <a:latin typeface="Arial Black" panose="020B0A04020102020204" pitchFamily="34" charset="0"/>
                <a:cs typeface="Aharoni" panose="020F0502020204030204" pitchFamily="2" charset="-79"/>
              </a:rPr>
              <a:t>FY 2020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9A75B-CCBD-2A10-C58B-9C4BC0706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8136F78-F7F2-B908-110F-7811EF6F7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DE7A5215-B28C-19BB-DD24-4C2AF7547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34145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0" algn="ctr" eaLnBrk="1" hangingPunct="1">
              <a:defRPr/>
            </a:pPr>
            <a:r>
              <a:rPr kumimoji="0" lang="e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Déficit presupuestario de SDHC para el año fiscal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CF4542-1524-FC40-4B6A-C2BF5DFCD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1239" y="1636366"/>
            <a:ext cx="1264923" cy="9479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483FBFE-7E56-E8D3-C9C7-E2CD6E8E4CD9}"/>
              </a:ext>
            </a:extLst>
          </p:cNvPr>
          <p:cNvSpPr txBox="1"/>
          <p:nvPr/>
        </p:nvSpPr>
        <p:spPr>
          <a:xfrm>
            <a:off x="4173060" y="1433223"/>
            <a:ext cx="4692644" cy="13542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lvl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s" sz="2800" b="1" dirty="0">
                <a:solidFill>
                  <a:srgbClr val="FF0000"/>
                </a:solidFill>
                <a:latin typeface="Arial"/>
                <a:ea typeface="ＭＳ Ｐゴシック"/>
                <a:cs typeface="Arial"/>
              </a:rPr>
              <a:t>26.6 millones de dólares</a:t>
            </a:r>
          </a:p>
          <a:p>
            <a:pPr marR="0" lvl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Diferencia prevista entre los fondos federales asignados y los pagos reales de asistencia de vivienda de SDHC</a:t>
            </a: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10" name="Equals 9">
            <a:extLst>
              <a:ext uri="{FF2B5EF4-FFF2-40B4-BE49-F238E27FC236}">
                <a16:creationId xmlns:a16="http://schemas.microsoft.com/office/drawing/2014/main" id="{F983551F-74C6-5424-1EFE-14C878986F5E}"/>
              </a:ext>
            </a:extLst>
          </p:cNvPr>
          <p:cNvSpPr/>
          <p:nvPr/>
        </p:nvSpPr>
        <p:spPr>
          <a:xfrm>
            <a:off x="5410200" y="2866412"/>
            <a:ext cx="1224527" cy="726804"/>
          </a:xfrm>
          <a:prstGeom prst="mathEqual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2" name="Picture 11" descr="Icon&#10;&#10;AI-generated content may be incorrect.">
            <a:extLst>
              <a:ext uri="{FF2B5EF4-FFF2-40B4-BE49-F238E27FC236}">
                <a16:creationId xmlns:a16="http://schemas.microsoft.com/office/drawing/2014/main" id="{396F6D73-071F-4577-4B57-ED55C7AC82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275" y="3618394"/>
            <a:ext cx="962796" cy="72806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8A49E61-26A1-5B8C-8571-5E7EC23652B0}"/>
              </a:ext>
            </a:extLst>
          </p:cNvPr>
          <p:cNvSpPr txBox="1"/>
          <p:nvPr/>
        </p:nvSpPr>
        <p:spPr>
          <a:xfrm>
            <a:off x="2830568" y="4353643"/>
            <a:ext cx="6530864" cy="16312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lang="es" sz="2800" b="1" dirty="0">
                <a:solidFill>
                  <a:srgbClr val="1A96A9"/>
                </a:solidFill>
                <a:latin typeface="Arial"/>
                <a:ea typeface="ＭＳ Ｐゴシック"/>
                <a:cs typeface="Arial"/>
              </a:rPr>
              <a:t>1,700</a:t>
            </a:r>
          </a:p>
          <a:p>
            <a:pPr algn="ctr"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Número aproximado de familias actualmente en el programa que</a:t>
            </a:r>
          </a:p>
          <a:p>
            <a:pPr algn="ctr">
              <a:defRPr/>
            </a:pPr>
            <a:r>
              <a:rPr lang="e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PERDERÍAN</a:t>
            </a:r>
            <a:endParaRPr lang="en-US" dirty="0"/>
          </a:p>
          <a:p>
            <a:pPr algn="ctr"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su ayuda para el alquiler</a:t>
            </a:r>
            <a:endParaRPr lang="en-US" dirty="0"/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8478541-A2F9-4817-4B20-213B424BF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919369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Retos fiscales 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1151371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8A1CF-7C9A-0756-D464-2320FF8FF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0A7020D-A99D-DBFB-C5D7-4FF81405CF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3E2F54D8-DDE5-1A0E-3E12-40DB976ED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42854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000" b="1">
                <a:solidFill>
                  <a:prstClr val="white"/>
                </a:solidFill>
                <a:cs typeface="Arial" panose="020B0604020202020204" pitchFamily="34" charset="0"/>
              </a:rPr>
              <a:t>Control de costos de SDHC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61A600-D165-1FDF-8FCA-8F00C841992B}"/>
              </a:ext>
            </a:extLst>
          </p:cNvPr>
          <p:cNvSpPr txBox="1"/>
          <p:nvPr/>
        </p:nvSpPr>
        <p:spPr>
          <a:xfrm>
            <a:off x="368053" y="1711221"/>
            <a:ext cx="11241160" cy="412420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lvl="0" indent="-28575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El análisis en curso dará lugar a reducciones en la plantilla de SDHC, incluyendo puestos de liderazgo.</a:t>
            </a:r>
          </a:p>
          <a:p>
            <a:pPr marL="740410" indent="-28575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Múltiples puestos de liderazgo quedaron vacantes debido a la jubilación o el retiro de personal.</a:t>
            </a:r>
          </a:p>
          <a:p>
            <a:pPr marL="740410" indent="-28575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Diez puestos adicionales que quedaron vacantes en los últimos tres meses no serán cubiertos.</a:t>
            </a:r>
          </a:p>
          <a:p>
            <a:pPr marL="740410" indent="-28575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Otros puestos no se han cubierto tras quedar vacantes antes de este ejercicio fiscal.</a:t>
            </a:r>
          </a:p>
          <a:p>
            <a:pPr marL="454660" eaLnBrk="1" hangingPunct="1">
              <a:spcAft>
                <a:spcPts val="0"/>
              </a:spcAft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" sz="1800" b="0" i="0" u="none" strike="noStrike" kern="1200" cap="none" spc="0" normalizeH="0" baseline="0" noProof="0" dirty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No se ofrecen incentivos por desempeño a vicepresidentes ni a cargos superiores.</a:t>
            </a:r>
            <a:endParaRPr lang="en-US" sz="1800" b="0" i="0" u="none" strike="noStrike" kern="1200" cap="none" spc="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 dirty="0">
              <a:solidFill>
                <a:srgbClr val="00457C"/>
              </a:solidFill>
              <a:cs typeface="Arial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No se aplican ajustes de costo de vida a los vicepresidentes sénior y superiores.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El Plan Estratégico de SDHC incluye numerosas iniciativas para la contención de costos y la generación de ingresos, entre ellas una revisión exhaustiva de todas las funciones de SDHC y las necesidades de personal, las fuentes de financiamiento y los ingresos asociados a dichas funciones. Se determinará qué funciones son esenciales para la misión y cuáles son complementarias. Se identificarán los programas y actividades que pueden ajustarse para reducir costos o aumentar ingresos.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DF0486DE-31A5-40C0-27AA-37D24D32B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9766546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Retos fiscales 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2665211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DD7B2-5B7E-29B5-B6EC-29AF0BDFE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FE543CA-5F84-94EB-8827-3BF09D3065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E9255A5-61DA-0518-9FE4-4B7B62AFB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48815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Proyecciones presupuestarias de SDHC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9E305C3-6D06-7A29-8917-07C8DD400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42175"/>
              </p:ext>
            </p:extLst>
          </p:nvPr>
        </p:nvGraphicFramePr>
        <p:xfrm>
          <a:off x="368051" y="1839492"/>
          <a:ext cx="11455895" cy="3389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0052">
                  <a:extLst>
                    <a:ext uri="{9D8B030D-6E8A-4147-A177-3AD203B41FA5}">
                      <a16:colId xmlns:a16="http://schemas.microsoft.com/office/drawing/2014/main" val="1318845294"/>
                    </a:ext>
                  </a:extLst>
                </a:gridCol>
                <a:gridCol w="2228295">
                  <a:extLst>
                    <a:ext uri="{9D8B030D-6E8A-4147-A177-3AD203B41FA5}">
                      <a16:colId xmlns:a16="http://schemas.microsoft.com/office/drawing/2014/main" val="3443457941"/>
                    </a:ext>
                  </a:extLst>
                </a:gridCol>
                <a:gridCol w="2343705">
                  <a:extLst>
                    <a:ext uri="{9D8B030D-6E8A-4147-A177-3AD203B41FA5}">
                      <a16:colId xmlns:a16="http://schemas.microsoft.com/office/drawing/2014/main" val="1148974781"/>
                    </a:ext>
                  </a:extLst>
                </a:gridCol>
                <a:gridCol w="2175029">
                  <a:extLst>
                    <a:ext uri="{9D8B030D-6E8A-4147-A177-3AD203B41FA5}">
                      <a16:colId xmlns:a16="http://schemas.microsoft.com/office/drawing/2014/main" val="3953804108"/>
                    </a:ext>
                  </a:extLst>
                </a:gridCol>
                <a:gridCol w="1818814">
                  <a:extLst>
                    <a:ext uri="{9D8B030D-6E8A-4147-A177-3AD203B41FA5}">
                      <a16:colId xmlns:a16="http://schemas.microsoft.com/office/drawing/2014/main" val="23850919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2027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2028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2029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48264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9039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FUENTES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304283"/>
                  </a:ext>
                </a:extLst>
              </a:tr>
              <a:tr h="3315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Ingresos de MTW del Pago de Asistencia para la Vivienda (HAP por sus siglas en </a:t>
                      </a:r>
                      <a:r>
                        <a:rPr lang="en-US" sz="1200" b="0" kern="100" dirty="0" err="1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inglés</a:t>
                      </a:r>
                      <a:r>
                        <a:rPr lang="en-US" sz="1200" b="0" kern="1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es" sz="1200" b="0" kern="1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200" b="0" kern="10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$254,395,096</a:t>
                      </a:r>
                      <a:endParaRPr lang="en-US" sz="1200" kern="10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$256,204,637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$258,792,304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$261,406,106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95104"/>
                  </a:ext>
                </a:extLst>
              </a:tr>
              <a:tr h="2357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Ingresos administrativos de MTW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$19,650,948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947811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FUENTES TOTALES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$274,046,044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$275,396,118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$277,983,785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$280,597,587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427789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USOS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83205"/>
                  </a:ext>
                </a:extLst>
              </a:tr>
              <a:tr h="2205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Gastos totales del programa MTW HAP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$280,948,158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$281,329,715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$280,586,376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$278,371,735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10960"/>
                  </a:ext>
                </a:extLst>
              </a:tr>
              <a:tr h="2126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Otros gastos administrativos y del programa MTW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$28,610,017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928438"/>
                  </a:ext>
                </a:extLst>
              </a:tr>
              <a:tr h="2310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USOS OPERATIVOS TOTALES</a:t>
                      </a:r>
                      <a:endParaRPr lang="en-US" sz="1200" b="1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$309,558,175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$305,317,495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$304,574,156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$302,359,515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669548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743417"/>
                  </a:ext>
                </a:extLst>
              </a:tr>
              <a:tr h="2021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DÉFICIT DE FINANCIACIÓN DE VALES</a:t>
                      </a:r>
                      <a:endParaRPr lang="en-US" sz="1200" b="1" kern="1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-$35,512,131</a:t>
                      </a:r>
                      <a:endParaRPr lang="en-US" sz="1200" b="1" kern="1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-$29,921,377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-$26,590,371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-$21,761,928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620465"/>
                  </a:ext>
                </a:extLst>
              </a:tr>
              <a:tr h="2905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Saldo final de la reserva MTW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$17,768,991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-$12,152,386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-$38,742,757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-$60,504,685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889000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B6DFB4D1-3E76-2A3B-314F-524FB1036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902671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Retos fiscales 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310940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52E91-77CD-1E78-1ECB-A19C7434A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D50EE7-9BF2-CCA9-4041-B6AA84198A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Comisión de Vivienda de San Diego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A0854C36-B176-5EC1-9F6C-89E816FA7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66233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Proyecciones presupuestarias de SDHC con ahorros de Path to Success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524F1D8-DDCE-60B4-38B4-61BA9BB18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502326"/>
              </p:ext>
            </p:extLst>
          </p:nvPr>
        </p:nvGraphicFramePr>
        <p:xfrm>
          <a:off x="375385" y="1665417"/>
          <a:ext cx="11448561" cy="3821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3318">
                  <a:extLst>
                    <a:ext uri="{9D8B030D-6E8A-4147-A177-3AD203B41FA5}">
                      <a16:colId xmlns:a16="http://schemas.microsoft.com/office/drawing/2014/main" val="1318845294"/>
                    </a:ext>
                  </a:extLst>
                </a:gridCol>
                <a:gridCol w="2091706">
                  <a:extLst>
                    <a:ext uri="{9D8B030D-6E8A-4147-A177-3AD203B41FA5}">
                      <a16:colId xmlns:a16="http://schemas.microsoft.com/office/drawing/2014/main" val="3443457941"/>
                    </a:ext>
                  </a:extLst>
                </a:gridCol>
                <a:gridCol w="2291179">
                  <a:extLst>
                    <a:ext uri="{9D8B030D-6E8A-4147-A177-3AD203B41FA5}">
                      <a16:colId xmlns:a16="http://schemas.microsoft.com/office/drawing/2014/main" val="1148974781"/>
                    </a:ext>
                  </a:extLst>
                </a:gridCol>
                <a:gridCol w="2291179">
                  <a:extLst>
                    <a:ext uri="{9D8B030D-6E8A-4147-A177-3AD203B41FA5}">
                      <a16:colId xmlns:a16="http://schemas.microsoft.com/office/drawing/2014/main" val="3953804108"/>
                    </a:ext>
                  </a:extLst>
                </a:gridCol>
                <a:gridCol w="2291179">
                  <a:extLst>
                    <a:ext uri="{9D8B030D-6E8A-4147-A177-3AD203B41FA5}">
                      <a16:colId xmlns:a16="http://schemas.microsoft.com/office/drawing/2014/main" val="23850919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2027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2028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2029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48264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Proyecciones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9039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FUENTES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304283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Ingresos de HAP MTW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$254,395,096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$256,204,637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$258,792,304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$261,406,106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95104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Ingresos administrativos de MTW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$19,650,948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239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FUENTES TOTALES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$274,046,044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$275,396,118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$277,983,785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$280,597,587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920855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USOS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83205"/>
                  </a:ext>
                </a:extLst>
              </a:tr>
              <a:tr h="2205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Gastos totales del programa MTW HAP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$280,948,158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$281,329,715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$280,586,376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$278,371,735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10960"/>
                  </a:ext>
                </a:extLst>
              </a:tr>
              <a:tr h="2024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Otros gastos administrativos y del programa MTW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$28,610,017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928438"/>
                  </a:ext>
                </a:extLst>
              </a:tr>
              <a:tr h="233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USOS OPERATIVOS TOTALES</a:t>
                      </a:r>
                      <a:endParaRPr lang="en-US" sz="1200" b="1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$309,558,175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$305,317,495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$304,574,156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$302,359,515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669548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743417"/>
                  </a:ext>
                </a:extLst>
              </a:tr>
              <a:tr h="2905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DÉFICIT DE FINANCIACIÓN DE VALES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-$35,512,131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-$29,921,377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-$26,590,371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-$21,761,928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620465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67825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Camino al éxito en los ahorros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200" b="1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$9,674,088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$31,173,948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$31,173,948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79001"/>
                  </a:ext>
                </a:extLst>
              </a:tr>
              <a:tr h="4395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 final de la reserva MTW</a:t>
                      </a:r>
                      <a:endParaRPr lang="en-US" sz="1200" b="1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$17,768,991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-$2,478,298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$2,105,279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$11,517,299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387651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90B3D637-4829-FE9D-23B3-C56798A52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9257306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lvl="0" algn="ctr" eaLnBrk="1" hangingPunct="1">
              <a:defRPr/>
            </a:pPr>
            <a:r>
              <a:rPr lang="e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- Enmienda al Plan Anual MTW del Año Fiscal 2026</a:t>
            </a:r>
          </a:p>
          <a:p>
            <a:pPr algn="ctr" eaLnBrk="1" hangingPunct="1"/>
            <a:r>
              <a:rPr lang="e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Retos fiscales 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103807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0367378-b787-45ab-b77a-0236ff405acf" xsi:nil="true"/>
    <lcf76f155ced4ddcb4097134ff3c332f xmlns="a3bac304-cbf8-40a5-ae05-b715d28a4d82">
      <Terms xmlns="http://schemas.microsoft.com/office/infopath/2007/PartnerControls"/>
    </lcf76f155ced4ddcb4097134ff3c332f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425BD5BA82E44887D8C4208A2F10CA" ma:contentTypeVersion="15" ma:contentTypeDescription="Create a new document." ma:contentTypeScope="" ma:versionID="b5c04290c9b8b4a9b77ebaf5e3060642">
  <xsd:schema xmlns:xsd="http://www.w3.org/2001/XMLSchema" xmlns:xs="http://www.w3.org/2001/XMLSchema" xmlns:p="http://schemas.microsoft.com/office/2006/metadata/properties" xmlns:ns2="a3bac304-cbf8-40a5-ae05-b715d28a4d82" xmlns:ns3="b0367378-b787-45ab-b77a-0236ff405acf" targetNamespace="http://schemas.microsoft.com/office/2006/metadata/properties" ma:root="true" ma:fieldsID="67b4bf06f66b968c25b1763dc17974b3" ns2:_="" ns3:_="">
    <xsd:import namespace="a3bac304-cbf8-40a5-ae05-b715d28a4d82"/>
    <xsd:import namespace="b0367378-b787-45ab-b77a-0236ff405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ac304-cbf8-40a5-ae05-b715d28a4d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7b5c97b-57f2-4e03-a180-d962ad267d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67378-b787-45ab-b77a-0236ff405ac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eb582f8-b012-4f6f-acca-cbfaf3e233a5}" ma:internalName="TaxCatchAll" ma:showField="CatchAllData" ma:web="b0367378-b787-45ab-b77a-0236ff405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35C090-1ADA-4F1F-8D92-CA7769289C94}">
  <ds:schemaRefs>
    <ds:schemaRef ds:uri="a3bac304-cbf8-40a5-ae05-b715d28a4d82"/>
    <ds:schemaRef ds:uri="b0367378-b787-45ab-b77a-0236ff405ac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0CC3EC-C1A3-4770-A467-AEDCCFC695D1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50EF9F0-7A0E-4A5E-8734-CBE7BF4D253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752DA71-005B-4B10-A687-299DDE831543}">
  <ds:schemaRefs>
    <ds:schemaRef ds:uri="a3bac304-cbf8-40a5-ae05-b715d28a4d82"/>
    <ds:schemaRef ds:uri="b0367378-b787-45ab-b77a-0236ff405ac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3305</Words>
  <Application>Microsoft Office PowerPoint</Application>
  <PresentationFormat>Widescreen</PresentationFormat>
  <Paragraphs>550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ＭＳ Ｐゴシック</vt:lpstr>
      <vt:lpstr>Aptos Black</vt:lpstr>
      <vt:lpstr>Arial</vt:lpstr>
      <vt:lpstr>Arial Black</vt:lpstr>
      <vt:lpstr>Arial,Sans-Serif</vt:lpstr>
      <vt:lpstr>Calibri</vt:lpstr>
      <vt:lpstr>Courier New</vt:lpstr>
      <vt:lpstr>Symbol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San Diego Housing Commission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SDHC PPT Template</dc:title>
  <dc:subject/>
  <dc:creator>Nancy Sa</dc:creator>
  <cp:keywords/>
  <dc:description/>
  <cp:lastModifiedBy>Jose Lopez</cp:lastModifiedBy>
  <cp:revision>19</cp:revision>
  <cp:lastPrinted>2025-10-22T23:29:42Z</cp:lastPrinted>
  <dcterms:created xsi:type="dcterms:W3CDTF">2010-02-18T23:37:34Z</dcterms:created>
  <dcterms:modified xsi:type="dcterms:W3CDTF">2025-11-20T22:42:21Z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C Tag">
    <vt:lpwstr>27;#Stationery|d666531a-ad6f-4618-b2d0-0437f2aac9b8</vt:lpwstr>
  </property>
  <property fmtid="{D5CDD505-2E9C-101B-9397-08002B2CF9AE}" pid="3" name="MediaServiceImageTags">
    <vt:lpwstr/>
  </property>
  <property fmtid="{D5CDD505-2E9C-101B-9397-08002B2CF9AE}" pid="4" name="ContentTypeId">
    <vt:lpwstr>0x010100BB425BD5BA82E44887D8C4208A2F10CA</vt:lpwstr>
  </property>
</Properties>
</file>