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5" r:id="rId3"/>
    <p:sldId id="392" r:id="rId4"/>
    <p:sldId id="388" r:id="rId5"/>
    <p:sldId id="374" r:id="rId6"/>
    <p:sldId id="313" r:id="rId7"/>
    <p:sldId id="318" r:id="rId8"/>
    <p:sldId id="291" r:id="rId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4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9"/>
    <p:restoredTop sz="94694"/>
  </p:normalViewPr>
  <p:slideViewPr>
    <p:cSldViewPr snapToObjects="1">
      <p:cViewPr varScale="1">
        <p:scale>
          <a:sx n="94" d="100"/>
          <a:sy n="94" d="100"/>
        </p:scale>
        <p:origin x="5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319784351280414E-2"/>
          <c:y val="9.1600424946881642E-2"/>
          <c:w val="0.80292799886500676"/>
          <c:h val="0.78505311836020497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5FF-47EE-9BF3-98A7D90D39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5FF-47EE-9BF3-98A7D90D39F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5FF-47EE-9BF3-98A7D90D39F8}"/>
              </c:ext>
            </c:extLst>
          </c:dPt>
          <c:dLbls>
            <c:dLbl>
              <c:idx val="0"/>
              <c:layout>
                <c:manualLayout>
                  <c:x val="-3.0597617605491623E-2"/>
                  <c:y val="7.611224784887453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1F694D-E931-46FA-8D99-DFE14E66C4EF}" type="CATEGORYNAME"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, </a:t>
                    </a:r>
                    <a:r>
                      <a:rPr lang="en-US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$274M, </a:t>
                    </a:r>
                    <a:fld id="{BDB4CC51-6714-4A9C-BE16-36AA601D5B4A}" type="VALUE"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endParaRPr lang="en-US" sz="1400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8750"/>
                        <a:gd name="adj2" fmla="val -8333"/>
                        <a:gd name="adj3" fmla="val -132882"/>
                        <a:gd name="adj4" fmla="val -1264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68036939826966"/>
                      <c:h val="5.963775361413156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5FF-47EE-9BF3-98A7D90D39F8}"/>
                </c:ext>
              </c:extLst>
            </c:dLbl>
            <c:dLbl>
              <c:idx val="1"/>
              <c:layout>
                <c:manualLayout>
                  <c:x val="6.4998331664998243E-3"/>
                  <c:y val="-5.687830687830688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BF1C668-F514-41BD-98FB-766903078BE8}" type="CATEGORYNAME"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, </a:t>
                    </a:r>
                    <a:fld id="{242082A1-B383-4A08-8ECD-94D66D1A65F7}" type="CELLRANGE"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, </a:t>
                    </a:r>
                    <a:fld id="{FF9EA95F-BE3F-49E6-AE33-2B8A11FBC9B3}" type="VALUE"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81001"/>
                        <a:gd name="adj2" fmla="val 88167"/>
                        <a:gd name="adj3" fmla="val 99820"/>
                        <a:gd name="adj4" fmla="val 573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658384368620587"/>
                      <c:h val="5.963775361413156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5FF-47EE-9BF3-98A7D90D39F8}"/>
                </c:ext>
              </c:extLst>
            </c:dLbl>
            <c:dLbl>
              <c:idx val="2"/>
              <c:layout>
                <c:manualLayout>
                  <c:x val="0.1990784805745435"/>
                  <c:y val="-8.599051226092883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0D051FB-F621-4C71-9366-EC570BABF1FB}" type="CATEGORYNAME"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, </a:t>
                    </a:r>
                    <a:fld id="{839B14C5-EB0C-4D9B-9023-DFF8026E462A}" type="CELLRANGE"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, </a:t>
                    </a:r>
                    <a:fld id="{B3208D0A-3B71-4D7B-B233-C0DA310D1693}" type="VALUE"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97195"/>
                        <a:gd name="adj2" fmla="val 64584"/>
                        <a:gd name="adj3" fmla="val 181014"/>
                        <a:gd name="adj4" fmla="val 80446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5FF-47EE-9BF3-98A7D90D39F8}"/>
                </c:ext>
              </c:extLst>
            </c:dLbl>
            <c:spPr>
              <a:ln>
                <a:noFill/>
              </a:ln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>
                      <a:lumMod val="8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('Presentation Chart'!$A$5:$A$7,'Presentation Chart'!$C$5:$C$7)</c:f>
              <c:strCache>
                <c:ptCount val="6"/>
                <c:pt idx="0">
                  <c:v>Federal</c:v>
                </c:pt>
                <c:pt idx="1">
                  <c:v>Local</c:v>
                </c:pt>
                <c:pt idx="2">
                  <c:v>State</c:v>
                </c:pt>
                <c:pt idx="3">
                  <c:v> $273.4M</c:v>
                </c:pt>
                <c:pt idx="4">
                  <c:v> $49.4M</c:v>
                </c:pt>
                <c:pt idx="5">
                  <c:v> $7.9M</c:v>
                </c:pt>
              </c:strCache>
            </c:strRef>
          </c:cat>
          <c:val>
            <c:numRef>
              <c:f>'Presentation Chart'!$E$5:$E$7</c:f>
              <c:numCache>
                <c:formatCode>0%</c:formatCode>
                <c:ptCount val="3"/>
                <c:pt idx="0">
                  <c:v>0.82675910696144361</c:v>
                </c:pt>
                <c:pt idx="1">
                  <c:v>0.14922173576508152</c:v>
                </c:pt>
                <c:pt idx="2">
                  <c:v>2.4019157273474916E-2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'Presentation Chart'!$D$5:$D$7</c15:f>
                <c15:dlblRangeCache>
                  <c:ptCount val="3"/>
                  <c:pt idx="0">
                    <c:v> $273M</c:v>
                  </c:pt>
                  <c:pt idx="1">
                    <c:v> $49M</c:v>
                  </c:pt>
                  <c:pt idx="2">
                    <c:v> $8M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E5FF-47EE-9BF3-98A7D90D39F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94977098450929"/>
          <c:y val="0.22724720964880302"/>
          <c:w val="0.64040219237301221"/>
          <c:h val="0.62716530649701818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46C-47DE-ABCE-1556537A3D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46C-47DE-ABCE-1556537A3D06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46C-47DE-ABCE-1556537A3D06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46C-47DE-ABCE-1556537A3D06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46C-47DE-ABCE-1556537A3D06}"/>
              </c:ext>
            </c:extLst>
          </c:dPt>
          <c:dLbls>
            <c:dLbl>
              <c:idx val="0"/>
              <c:layout>
                <c:manualLayout>
                  <c:x val="-7.8741701404971443E-2"/>
                  <c:y val="0.341696200917349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D409A2-5AE3-4282-98CE-28D1CFD27842}" type="CATEGORYNAME">
                      <a:rPr lang="en-US" sz="14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pPr>
                      <a:defRPr sz="14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fld id="{49F02814-47F0-40A4-8418-AEE059BBE52A}" type="CELLRANGE">
                      <a:rPr lang="en-US" sz="1400" b="1" i="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 b="1" i="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
</a:t>
                    </a:r>
                    <a:fld id="{E51447D6-E665-4958-A183-1D2211AD51C9}" type="PERCENTAGE">
                      <a:rPr lang="en-US" sz="1400" b="1" i="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 b="1" i="0" baseline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46C-47DE-ABCE-1556537A3D06}"/>
                </c:ext>
              </c:extLst>
            </c:dLbl>
            <c:dLbl>
              <c:idx val="1"/>
              <c:layout>
                <c:manualLayout>
                  <c:x val="-2.8430085945139209E-3"/>
                  <c:y val="8.22562271815061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E280AF-FB70-437B-89F7-5AA9CB5A6098}" type="CATEGORYNAME">
                      <a:rPr lang="en-US" sz="14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pPr>
                      <a:defRPr sz="14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fld id="{52F9290A-D407-48E5-A6D8-07FC751FC404}" type="CELLRANGE">
                      <a:rPr lang="en-US" sz="1400" b="1" i="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 b="1" i="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
</a:t>
                    </a:r>
                    <a:fld id="{04DC436D-1321-411F-961B-25A1814B1990}" type="PERCENTAGE">
                      <a:rPr lang="en-US" sz="1400" b="1" i="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 b="1" i="0" baseline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46C-47DE-ABCE-1556537A3D06}"/>
                </c:ext>
              </c:extLst>
            </c:dLbl>
            <c:dLbl>
              <c:idx val="2"/>
              <c:layout>
                <c:manualLayout>
                  <c:x val="-1.4705882352941176E-2"/>
                  <c:y val="-0.109256908774279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B38573-2740-4673-A303-08FE1B1567A9}" type="CATEGORYNAME"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 sz="140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pPr>
                      <a:defRPr sz="14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fld id="{0A21F4A2-BB18-4787-96CC-B01399B52A4B}" type="CELLRANGE"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
</a:t>
                    </a:r>
                    <a:fld id="{1A22D4E2-29E7-4776-B219-20AA06F7F821}" type="PERCENTAGE"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46C-47DE-ABCE-1556537A3D06}"/>
                </c:ext>
              </c:extLst>
            </c:dLbl>
            <c:dLbl>
              <c:idx val="3"/>
              <c:layout>
                <c:manualLayout>
                  <c:x val="8.0551567083526329E-2"/>
                  <c:y val="-0.11175428709790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48D444-0E3A-4BCA-9B5A-2141A40546CA}" type="CATEGORYNAME">
                      <a:rPr lang="en-US" sz="14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pPr>
                      <a:defRPr sz="14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fld id="{F8505196-28BC-4BAA-B2E9-0F625E1796FD}" type="CELLRANGE">
                      <a:rPr lang="en-US" sz="1400" b="1" i="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 b="1" i="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
</a:t>
                    </a:r>
                    <a:fld id="{1A84BCC2-66CC-4661-B964-8CCF71443D3C}" type="PERCENTAGE">
                      <a:rPr lang="en-US" sz="1400" b="1" i="0" baseline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 b="1" i="0" baseline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46C-47DE-ABCE-1556537A3D06}"/>
                </c:ext>
              </c:extLst>
            </c:dLbl>
            <c:dLbl>
              <c:idx val="4"/>
              <c:layout>
                <c:manualLayout>
                  <c:x val="0.26175853018372697"/>
                  <c:y val="-5.19811428871787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077B2E-863A-424E-BCED-B567ABB6809A}" type="CATEGORYNAME"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endParaRPr lang="en-US" sz="140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pPr>
                      <a:defRPr sz="14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fld id="{8467EC17-E045-48B6-B8A7-1A3537B88860}" type="CELLRANGE"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
</a:t>
                    </a:r>
                    <a:fld id="{DE5AC692-965D-4E45-BA1C-7DCF24B70789}" type="PERCENTAGE">
                      <a:rPr lang="en-US" sz="14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sz="140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46C-47DE-ABCE-1556537A3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Sheet1!$M$5:$M$9</c:f>
              <c:strCache>
                <c:ptCount val="5"/>
                <c:pt idx="0">
                  <c:v>Rental Assistance</c:v>
                </c:pt>
                <c:pt idx="1">
                  <c:v>Real Estate</c:v>
                </c:pt>
                <c:pt idx="2">
                  <c:v>Homeless Housing Innovations</c:v>
                </c:pt>
                <c:pt idx="3">
                  <c:v>Capital Expenditure</c:v>
                </c:pt>
                <c:pt idx="4">
                  <c:v>Operations Support</c:v>
                </c:pt>
              </c:strCache>
            </c:strRef>
          </c:cat>
          <c:val>
            <c:numRef>
              <c:f>Sheet1!$N$5:$N$9</c:f>
              <c:numCache>
                <c:formatCode>_(* #,##0_);_(* \(#,##0\);_(* "-"??_);_(@_)</c:formatCode>
                <c:ptCount val="5"/>
                <c:pt idx="0">
                  <c:v>185503737.25343361</c:v>
                </c:pt>
                <c:pt idx="1">
                  <c:v>64020166.665314905</c:v>
                </c:pt>
                <c:pt idx="2">
                  <c:v>41059633.601129606</c:v>
                </c:pt>
                <c:pt idx="3">
                  <c:v>41599878</c:v>
                </c:pt>
                <c:pt idx="4">
                  <c:v>19183109.995012432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Sheet1!$O$5:$O$9</c15:f>
                <c15:dlblRangeCache>
                  <c:ptCount val="5"/>
                  <c:pt idx="0">
                    <c:v> $185M</c:v>
                  </c:pt>
                  <c:pt idx="1">
                    <c:v> $64M</c:v>
                  </c:pt>
                  <c:pt idx="2">
                    <c:v> $41M</c:v>
                  </c:pt>
                  <c:pt idx="3">
                    <c:v> $42M</c:v>
                  </c:pt>
                  <c:pt idx="4">
                    <c:v> $19M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F46C-47DE-ABCE-1556537A3D0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F46C-47DE-ABCE-1556537A3D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F46C-47DE-ABCE-1556537A3D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F46C-47DE-ABCE-1556537A3D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F46C-47DE-ABCE-1556537A3D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F46C-47DE-ABCE-1556537A3D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46C-47DE-ABCE-1556537A3D0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F46C-47DE-ABCE-1556537A3D0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46C-47DE-ABCE-1556537A3D0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F46C-47DE-ABCE-1556537A3D0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F46C-47DE-ABCE-1556537A3D0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Sheet1!$M$5:$M$9</c:f>
              <c:strCache>
                <c:ptCount val="5"/>
                <c:pt idx="0">
                  <c:v>Rental Assistance</c:v>
                </c:pt>
                <c:pt idx="1">
                  <c:v>Real Estate</c:v>
                </c:pt>
                <c:pt idx="2">
                  <c:v>Homeless Housing Innovations</c:v>
                </c:pt>
                <c:pt idx="3">
                  <c:v>Capital Expenditure</c:v>
                </c:pt>
                <c:pt idx="4">
                  <c:v>Operations Support</c:v>
                </c:pt>
              </c:strCache>
            </c:strRef>
          </c:cat>
          <c:val>
            <c:numRef>
              <c:f>Sheet1!$O$5:$O$9</c:f>
              <c:numCache>
                <c:formatCode>[&gt;=1000000]\ "$"#,##0,,"M";[&lt;1000000]\ "$"#,##0,"K";General</c:formatCode>
                <c:ptCount val="5"/>
                <c:pt idx="0">
                  <c:v>185498737.25343361</c:v>
                </c:pt>
                <c:pt idx="1">
                  <c:v>64020166.665314905</c:v>
                </c:pt>
                <c:pt idx="2">
                  <c:v>41059633.601129606</c:v>
                </c:pt>
                <c:pt idx="3">
                  <c:v>41599878</c:v>
                </c:pt>
                <c:pt idx="4">
                  <c:v>19183109.995012432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46C-47DE-ABCE-1556537A3D06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F46C-47DE-ABCE-1556537A3D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F46C-47DE-ABCE-1556537A3D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F46C-47DE-ABCE-1556537A3D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F46C-47DE-ABCE-1556537A3D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F46C-47DE-ABCE-1556537A3D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F46C-47DE-ABCE-1556537A3D0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F46C-47DE-ABCE-1556537A3D0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F46C-47DE-ABCE-1556537A3D0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F46C-47DE-ABCE-1556537A3D0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F46C-47DE-ABCE-1556537A3D0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Sheet1!$M$5:$M$9</c:f>
              <c:strCache>
                <c:ptCount val="5"/>
                <c:pt idx="0">
                  <c:v>Rental Assistance</c:v>
                </c:pt>
                <c:pt idx="1">
                  <c:v>Real Estate</c:v>
                </c:pt>
                <c:pt idx="2">
                  <c:v>Homeless Housing Innovations</c:v>
                </c:pt>
                <c:pt idx="3">
                  <c:v>Capital Expenditure</c:v>
                </c:pt>
                <c:pt idx="4">
                  <c:v>Operations Support</c:v>
                </c:pt>
              </c:strCache>
            </c:strRef>
          </c:cat>
          <c:val>
            <c:numRef>
              <c:f>Sheet1!$P$5:$P$9</c:f>
              <c:numCache>
                <c:formatCode>0%</c:formatCode>
                <c:ptCount val="5"/>
                <c:pt idx="0">
                  <c:v>0.52794265673112883</c:v>
                </c:pt>
                <c:pt idx="1">
                  <c:v>0.18220596740493647</c:v>
                </c:pt>
                <c:pt idx="2">
                  <c:v>0.11685865019216374</c:v>
                </c:pt>
                <c:pt idx="3">
                  <c:v>0.11839622434197626</c:v>
                </c:pt>
                <c:pt idx="4">
                  <c:v>5.4596501329794746E-2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46C-47DE-ABCE-1556537A3D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37E327-D020-4949-8055-C13C3D04B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93909" tIns="46954" rIns="93909" bIns="46954" rtlCol="0"/>
          <a:lstStyle>
            <a:lvl1pPr algn="l" eaLnBrk="1" hangingPunct="1">
              <a:defRPr sz="13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83424-9E3E-0845-B99B-4698A49FBC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wrap="square" lIns="93909" tIns="46954" rIns="93909" bIns="469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CA7953F5-AB5A-4AA2-A715-FC6309E87E48}" type="datetime1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0AE3E-4550-8B46-B60E-ED61833D04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121"/>
            <a:ext cx="3038145" cy="465743"/>
          </a:xfrm>
          <a:prstGeom prst="rect">
            <a:avLst/>
          </a:prstGeom>
        </p:spPr>
        <p:txBody>
          <a:bodyPr vert="horz" lIns="93909" tIns="46954" rIns="93909" bIns="46954" rtlCol="0" anchor="b"/>
          <a:lstStyle>
            <a:lvl1pPr algn="l" eaLnBrk="1" hangingPunct="1">
              <a:defRPr sz="13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06C1E-C6B1-F44C-86B8-E53728E5C0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29121"/>
            <a:ext cx="3038145" cy="465743"/>
          </a:xfrm>
          <a:prstGeom prst="rect">
            <a:avLst/>
          </a:prstGeom>
        </p:spPr>
        <p:txBody>
          <a:bodyPr vert="horz" wrap="square" lIns="93909" tIns="46954" rIns="93909" bIns="469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9A0B1929-9A37-4410-9064-DD88FAE0F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12EC5C-69B6-A340-BC17-1F967433A2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wrap="square" lIns="93909" tIns="46954" rIns="93909" bIns="469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838FF-35E7-9A49-9A44-10F3427F27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wrap="square" lIns="93909" tIns="46954" rIns="93909" bIns="469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84E2DD33-FD21-4E4F-97A7-E7580CB376F4}" type="datetime1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39F5524-49BA-AE4C-9A9D-A16E65C256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909" tIns="46954" rIns="93909" bIns="4695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F8C400-62BB-5F4C-908E-E9DCFC921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345" y="4416098"/>
            <a:ext cx="5609232" cy="4183995"/>
          </a:xfrm>
          <a:prstGeom prst="rect">
            <a:avLst/>
          </a:prstGeom>
        </p:spPr>
        <p:txBody>
          <a:bodyPr vert="horz" wrap="square" lIns="93909" tIns="46954" rIns="93909" bIns="469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6A5BB-2E4A-124E-8F5C-38F49E51C6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121"/>
            <a:ext cx="3038145" cy="465743"/>
          </a:xfrm>
          <a:prstGeom prst="rect">
            <a:avLst/>
          </a:prstGeom>
        </p:spPr>
        <p:txBody>
          <a:bodyPr vert="horz" wrap="square" lIns="93909" tIns="46954" rIns="93909" bIns="469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F4EE6-B308-C044-9C5A-D8C06088F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734" y="8829121"/>
            <a:ext cx="3038145" cy="465743"/>
          </a:xfrm>
          <a:prstGeom prst="rect">
            <a:avLst/>
          </a:prstGeom>
        </p:spPr>
        <p:txBody>
          <a:bodyPr vert="horz" wrap="square" lIns="93909" tIns="46954" rIns="93909" bIns="469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EEB78D-C0D0-479B-A4B5-76AE14B9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6" charset="-128"/>
        <a:cs typeface="ヒラギノ角ゴ Pro W3" pitchFamily="-110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6" charset="-128"/>
        <a:cs typeface="ヒラギノ角ゴ Pro W3" pitchFamily="-110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6" charset="-128"/>
        <a:cs typeface="ヒラギノ角ゴ Pro W3" pitchFamily="-110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6130" indent="-2754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3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542433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198312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42382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86451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30521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74590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5020B434-57C4-479A-9F04-C2C2CF4EDA45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6130" indent="-2754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3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542433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198312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42382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86451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30521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74590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B1BB5733-B323-4F7F-8EC0-5E83EF49D194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55576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6130" indent="-2754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3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542433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198312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42382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86451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30521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74590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B1BB5733-B323-4F7F-8EC0-5E83EF49D194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31516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6130" indent="-2754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3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542433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198312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42382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86451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30521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74590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B1BB5733-B323-4F7F-8EC0-5E83EF49D194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9756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6130" indent="-2754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3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542433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198312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42382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86451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30521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74590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B1BB5733-B323-4F7F-8EC0-5E83EF49D194}" type="slidenum">
              <a:rPr lang="en-US" altLang="en-US" sz="130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963779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6130" indent="-2754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3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542433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198312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42382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86451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30521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74590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B1BB5733-B323-4F7F-8EC0-5E83EF49D194}" type="slidenum">
              <a:rPr lang="en-US" altLang="en-US" sz="130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95798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6130" indent="-2754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3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542433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198312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42382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86451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30521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74590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C2D73079-EC3F-4BDC-AE47-30B28E5F5C25}" type="slidenum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6130" indent="-2754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3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542433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198312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42382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86451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30521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74590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1871358-C7F7-4CF5-AA9A-C65D7FB207AD}" type="datetime1">
              <a:rPr lang="en-US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6/6/2019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6130" indent="-2754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3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542433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198312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42382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86451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305213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745908" indent="-220348" defTabSz="4406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18D25-E483-784B-8D54-78DFC252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523CCA6-02FC-428C-A1F6-6E50D22693EA}" type="datetime1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8206C-BA31-2148-A4AC-83B8B022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 Diego Housing Commission Slide #3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C45E-8A87-E64A-99C5-70B59822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556D395-8537-4171-A510-E8D444A81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9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8992"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9AC27-DC1E-104D-82AB-637BAB37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FA3A594-3BDE-40D1-9746-9DED9A45A3CD}" type="datetime1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C621D-28C5-EA41-977E-E4977792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 Diego Housing Commission Slide #3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D4269-A523-5141-9AC5-75AAF169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3786A57-265C-4B13-B3EF-8EC836147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4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54896-2A58-8346-8854-69197D36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CB0E9BB-C5A9-4F18-AC47-ACBE3306F6E4}" type="datetime1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0145E-DB22-2242-ACDC-11571BED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 Diego Housing Commission Slide #3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1B741-8853-8348-99B3-9C306743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E39610F-EFC8-4F5B-83DC-FC4FA6101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50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97630-AB42-E64D-84BA-A9D4B7A7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8310B1B-2631-4AE1-8A6D-0227C17637CF}" type="datetime1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32360-D5B4-D440-A07D-20B991BC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 Diego Housing Commission Slide #3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570BF-E6ED-0647-90F5-10B3D2F3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DB1D05A-030B-43A5-81D5-6685304DC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1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E774A-BF7D-884D-8300-009378ED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1250CFC-41AF-4D31-BD3E-FAD9A4321D49}" type="datetime1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F415B-C94E-C742-B55B-46C9CAE70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 Diego Housing Commission Slide #3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2E034-54C0-644A-AFB9-376B095A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2F66B22-D9DE-46D2-9228-2F5CFBE3D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91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8992"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22C755-2962-D24E-93FE-05FD037A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B6895B8-3E0E-4837-A85E-3257FAA4F265}" type="datetime1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0EE9ED-1958-A64D-86EB-78E23D6E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 Diego Housing Commission Slide #3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6EA1A3-0E2D-CC42-8334-E5D17F03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CE3D89A-88ED-400C-BCBF-E6ACF2809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31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8992"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5655E4-4FB0-B542-9C0F-D0FDE23A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E20C231-6A57-43E8-B9B1-71FD874D69BE}" type="datetime1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542990-85E9-E849-8949-2FF9C008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 Diego Housing Commission Slide #3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BD7D74-2A45-564D-9D9F-681F6C7F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9B13BDB-2539-413F-AC5B-90022F2CB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8992"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62C9D7-E6B1-5E40-A494-41F35EA5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13432F0-7194-44C2-ABCA-16FD51828394}" type="datetime1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91038B-88F9-824A-AA15-E33B46E5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 Diego Housing Commission Slide #3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622BFB-B95D-E94A-AA31-3404054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07D7276-7B02-4DAE-84F6-0094826F34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21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BE1ED7-324A-CC4D-805E-B23DD2D2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A4CD276-D831-487A-B0DF-10CDDCE67E20}" type="datetime1">
              <a:rPr lang="en-US" smtClean="0"/>
              <a:t>6/6/2019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DAEF38-F08E-F840-8FBC-BB410810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 Diego Housing Commission Slide #3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7D7F50-DF0F-754E-A8C4-82B42192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E45CF5E-687C-4873-838F-EAEA33208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4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C70F74-C934-164A-898C-187127F4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61E901D-2678-4CB8-AFF7-166B3D00854F}" type="datetime1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72AB9F-49BB-B647-8720-906D76B8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 Diego Housing Commission Slide #3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DA8EA0-23AD-F344-A812-6002B749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D5D9B11-0F7B-44A0-9D2C-DD9FE5D19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60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50E07-9136-F045-93CD-D1B122EE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AAE6E3A-9D78-466F-A899-550B7A3BF7B1}" type="datetime1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2BCBF3-4605-E94B-83FA-DF8F7DA2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 Diego Housing Commission Slide #3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52B4D6-FF3D-4C46-B18A-7790C8A9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6EF1B33-0760-41A8-B1A6-8BA1A3FD9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89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  <p:sldLayoutId id="2147484904" r:id="rId2"/>
    <p:sldLayoutId id="2147484905" r:id="rId3"/>
    <p:sldLayoutId id="2147484906" r:id="rId4"/>
    <p:sldLayoutId id="2147484907" r:id="rId5"/>
    <p:sldLayoutId id="2147484908" r:id="rId6"/>
    <p:sldLayoutId id="2147484909" r:id="rId7"/>
    <p:sldLayoutId id="2147484910" r:id="rId8"/>
    <p:sldLayoutId id="2147484911" r:id="rId9"/>
    <p:sldLayoutId id="2147484912" r:id="rId10"/>
    <p:sldLayoutId id="2147484913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6" charset="-128"/>
          <a:cs typeface="ヒラギノ角ゴ Pro W3" pitchFamily="-110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6" charset="-128"/>
          <a:cs typeface="ヒラギノ角ゴ Pro W3" pitchFamily="-110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6" charset="-128"/>
          <a:cs typeface="ヒラギノ角ゴ Pro W3" pitchFamily="-110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04800" y="2438400"/>
            <a:ext cx="86106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San Diego Housing Commission (SDHC) </a:t>
            </a:r>
          </a:p>
          <a:p>
            <a:r>
              <a:rPr 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Fiscal Year (FY) 2020 Proposed Budget </a:t>
            </a:r>
          </a:p>
          <a:p>
            <a:r>
              <a:rPr 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(July 1, 2019 - June 30, 2020)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Housing Authority Agenda Item #1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June </a:t>
            </a:r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10, 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4800600"/>
            <a:ext cx="4655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Jeff Davis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Executive Vice President and Chief of Staff</a:t>
            </a:r>
          </a:p>
          <a:p>
            <a:pPr>
              <a:defRPr/>
            </a:pP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Tracey McDermott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Senior Vice President and Chief Financial Officer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28600" y="6248400"/>
            <a:ext cx="4343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San Diego Housing Commission FY 2020 Proposed Budget Slide #</a:t>
            </a:r>
            <a:fld id="{89B9A705-38E0-4FD1-A9CE-242F450210CB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4800"/>
            <a:ext cx="8610600" cy="2819400"/>
          </a:xfrm>
          <a:prstGeom prst="rect">
            <a:avLst/>
          </a:prstGeom>
        </p:spPr>
        <p:txBody>
          <a:bodyPr anchor="t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sz="2400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SDHC FY 2020 Proposed Budget</a:t>
            </a:r>
            <a:br>
              <a:rPr lang="en-US" sz="2400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en-US" dirty="0">
                <a:solidFill>
                  <a:srgbClr val="0045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dirty="0">
                <a:solidFill>
                  <a:srgbClr val="0045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solidFill>
                  <a:srgbClr val="00457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00457C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400" b="1" dirty="0" smtClean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452 </a:t>
            </a:r>
            <a:r>
              <a:rPr lang="en-US" sz="2400" b="1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in Total Funding Sources</a:t>
            </a:r>
            <a:r>
              <a:rPr lang="en-US" b="1" dirty="0">
                <a:solidFill>
                  <a:srgbClr val="00457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457C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00457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00457C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0A2D5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0A2D56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rgbClr val="0A2D56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197067" y="4901625"/>
            <a:ext cx="67498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600" dirty="0">
                <a:solidFill>
                  <a:srgbClr val="00457C"/>
                </a:solidFill>
                <a:cs typeface="Arial" panose="020B0604020202020204" pitchFamily="34" charset="0"/>
              </a:rPr>
              <a:t>SDHC Headquarters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dirty="0">
                <a:solidFill>
                  <a:srgbClr val="00457C"/>
                </a:solidFill>
                <a:cs typeface="Arial" panose="020B0604020202020204" pitchFamily="34" charset="0"/>
              </a:rPr>
              <a:t>1122 Broadway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dirty="0">
                <a:solidFill>
                  <a:srgbClr val="00457C"/>
                </a:solidFill>
                <a:cs typeface="Arial" panose="020B0604020202020204" pitchFamily="34" charset="0"/>
              </a:rPr>
              <a:t>Downtown San Diego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833" y="2006025"/>
            <a:ext cx="4584334" cy="2768299"/>
          </a:xfrm>
          <a:prstGeom prst="rect">
            <a:avLst/>
          </a:prstGeom>
          <a:ln w="28575">
            <a:solidFill>
              <a:srgbClr val="2392AC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28600" y="6248400"/>
            <a:ext cx="44958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San Diego Housing Commission FY 2020 Proposed Budget Slide #</a:t>
            </a:r>
            <a:fld id="{26301D11-528A-44C6-A085-9EF7CECEC217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266700" y="304800"/>
            <a:ext cx="8610600" cy="609600"/>
          </a:xfrm>
          <a:prstGeom prst="rect">
            <a:avLst/>
          </a:prstGeom>
        </p:spPr>
        <p:txBody>
          <a:bodyPr anchor="t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sz="2400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SDHC FY 2020 Proposed Budget</a:t>
            </a:r>
            <a:r>
              <a:rPr lang="en-US" dirty="0">
                <a:solidFill>
                  <a:srgbClr val="0A2D5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0A2D56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rgbClr val="0A2D5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914400"/>
            <a:ext cx="6449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00457C"/>
                </a:solidFill>
                <a:cs typeface="Arial" panose="020B0604020202020204" pitchFamily="34" charset="0"/>
              </a:rPr>
              <a:t>Where we’ve been and where we’re going in 2020</a:t>
            </a:r>
            <a:endParaRPr lang="en-US" sz="2200" dirty="0">
              <a:solidFill>
                <a:srgbClr val="00457C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3127"/>
            <a:ext cx="7608521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7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28600" y="6248400"/>
            <a:ext cx="4343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San Diego Housing Commission FY 2020 Proposed Budget Slide #</a:t>
            </a:r>
            <a:fld id="{26301D11-528A-44C6-A085-9EF7CECEC217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143000" y="221159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dirty="0">
                <a:solidFill>
                  <a:srgbClr val="00457C"/>
                </a:solidFill>
                <a:cs typeface="Arial" panose="020B0604020202020204" pitchFamily="34" charset="0"/>
              </a:rPr>
              <a:t>SDHC FY 2020 Proposed Budget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dirty="0">
                <a:solidFill>
                  <a:srgbClr val="00457C"/>
                </a:solidFill>
                <a:cs typeface="Arial" panose="020B0604020202020204" pitchFamily="34" charset="0"/>
              </a:rPr>
              <a:t>New Revenue by Major Category</a:t>
            </a:r>
          </a:p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457C"/>
                </a:solidFill>
                <a:cs typeface="Arial" panose="020B0604020202020204" pitchFamily="34" charset="0"/>
              </a:rPr>
              <a:t>$</a:t>
            </a:r>
            <a:r>
              <a:rPr lang="en-US" dirty="0" smtClean="0">
                <a:solidFill>
                  <a:srgbClr val="00457C"/>
                </a:solidFill>
                <a:cs typeface="Arial" panose="020B0604020202020204" pitchFamily="34" charset="0"/>
              </a:rPr>
              <a:t>331M </a:t>
            </a:r>
            <a:r>
              <a:rPr lang="en-US" i="1" dirty="0">
                <a:solidFill>
                  <a:srgbClr val="00457C"/>
                </a:solidFill>
                <a:cs typeface="Arial" panose="020B0604020202020204" pitchFamily="34" charset="0"/>
              </a:rPr>
              <a:t>($ in Millions)</a:t>
            </a:r>
            <a:endParaRPr lang="en-US" dirty="0">
              <a:solidFill>
                <a:srgbClr val="00457C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3938" y="5818954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A2D56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z="1400" dirty="0">
                <a:solidFill>
                  <a:srgbClr val="00457C"/>
                </a:solidFill>
              </a:rPr>
              <a:t>FY 2020 New Revenue Total: $</a:t>
            </a:r>
            <a:r>
              <a:rPr lang="en-US" sz="1400" dirty="0" smtClean="0">
                <a:solidFill>
                  <a:srgbClr val="00457C"/>
                </a:solidFill>
              </a:rPr>
              <a:t>331M</a:t>
            </a:r>
            <a:endParaRPr lang="en-US" sz="1400" dirty="0">
              <a:solidFill>
                <a:srgbClr val="00457C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244354"/>
              </p:ext>
            </p:extLst>
          </p:nvPr>
        </p:nvGraphicFramePr>
        <p:xfrm>
          <a:off x="1121601" y="1600199"/>
          <a:ext cx="6934200" cy="2935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85" y="4535988"/>
            <a:ext cx="3975229" cy="118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531720"/>
            <a:ext cx="3975229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1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28600" y="6248400"/>
            <a:ext cx="4343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San Diego Housing Commission FY 2020 Proposed Budget Slide #</a:t>
            </a:r>
            <a:fld id="{26301D11-528A-44C6-A085-9EF7CECEC217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143000" y="221159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dirty="0">
                <a:solidFill>
                  <a:srgbClr val="00457C"/>
                </a:solidFill>
                <a:cs typeface="Arial" panose="020B0604020202020204" pitchFamily="34" charset="0"/>
              </a:rPr>
              <a:t>SDHC FY 2020 Proposed Budget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dirty="0">
                <a:solidFill>
                  <a:srgbClr val="00457C"/>
                </a:solidFill>
                <a:cs typeface="Arial" panose="020B0604020202020204" pitchFamily="34" charset="0"/>
              </a:rPr>
              <a:t>Funding Uses by Division (Excluding Ending Reserves)</a:t>
            </a:r>
          </a:p>
          <a:p>
            <a:pPr algn="ctr">
              <a:spcBef>
                <a:spcPts val="0"/>
              </a:spcBef>
              <a:defRPr/>
            </a:pPr>
            <a:r>
              <a:rPr lang="en-US" dirty="0">
                <a:solidFill>
                  <a:srgbClr val="00457C"/>
                </a:solidFill>
                <a:cs typeface="Arial" panose="020B0604020202020204" pitchFamily="34" charset="0"/>
              </a:rPr>
              <a:t>$</a:t>
            </a:r>
            <a:r>
              <a:rPr lang="en-US" dirty="0" smtClean="0">
                <a:solidFill>
                  <a:srgbClr val="00457C"/>
                </a:solidFill>
                <a:cs typeface="Arial" panose="020B0604020202020204" pitchFamily="34" charset="0"/>
              </a:rPr>
              <a:t>351M </a:t>
            </a:r>
            <a:r>
              <a:rPr lang="en-US" i="1" dirty="0">
                <a:solidFill>
                  <a:srgbClr val="00457C"/>
                </a:solidFill>
                <a:cs typeface="Arial" panose="020B0604020202020204" pitchFamily="34" charset="0"/>
              </a:rPr>
              <a:t>($ in Millions</a:t>
            </a:r>
            <a:r>
              <a:rPr lang="en-US" dirty="0">
                <a:solidFill>
                  <a:srgbClr val="00457C"/>
                </a:solidFill>
                <a:cs typeface="Arial" panose="020B0604020202020204" pitchFamily="34" charset="0"/>
              </a:rPr>
              <a:t>)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650855"/>
              </p:ext>
            </p:extLst>
          </p:nvPr>
        </p:nvGraphicFramePr>
        <p:xfrm>
          <a:off x="381000" y="1381432"/>
          <a:ext cx="7772400" cy="4642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953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28600" y="6248400"/>
            <a:ext cx="4343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San Diego Housing Commission FY 2020 Proposed Budget Slide #</a:t>
            </a:r>
            <a:fld id="{26301D11-528A-44C6-A085-9EF7CECEC217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143000" y="221159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dirty="0">
                <a:solidFill>
                  <a:srgbClr val="00457C"/>
                </a:solidFill>
                <a:cs typeface="Arial" panose="020B0604020202020204" pitchFamily="34" charset="0"/>
              </a:rPr>
              <a:t>SDHC FY 2020 Proposed Budget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dirty="0">
                <a:solidFill>
                  <a:srgbClr val="00457C"/>
                </a:solidFill>
                <a:cs typeface="Arial" panose="020B0604020202020204" pitchFamily="34" charset="0"/>
              </a:rPr>
              <a:t>Summary – Staffing by Division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dirty="0">
                <a:solidFill>
                  <a:srgbClr val="0A2D56"/>
                </a:solidFill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779132"/>
              </p:ext>
            </p:extLst>
          </p:nvPr>
        </p:nvGraphicFramePr>
        <p:xfrm>
          <a:off x="457200" y="2287489"/>
          <a:ext cx="8341815" cy="228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Worksheet" r:id="rId4" imgW="6334077" imgH="1733685" progId="Excel.Sheet.12">
                  <p:embed/>
                </p:oleObj>
              </mc:Choice>
              <mc:Fallback>
                <p:oleObj name="Worksheet" r:id="rId4" imgW="6334077" imgH="1733685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287489"/>
                        <a:ext cx="8341815" cy="2283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7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28600" y="6248400"/>
            <a:ext cx="44196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San Diego Housing Commission FY 2020 Proposed Budget Slide #</a:t>
            </a:r>
            <a:fld id="{26301D11-528A-44C6-A085-9EF7CECEC217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t>7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143000" y="221159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dirty="0">
                <a:solidFill>
                  <a:srgbClr val="00457C"/>
                </a:solidFill>
                <a:cs typeface="Arial" panose="020B0604020202020204" pitchFamily="34" charset="0"/>
              </a:rPr>
              <a:t>SDHC FY 2020 Proposed Budget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dirty="0">
                <a:solidFill>
                  <a:srgbClr val="0A2D5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1104900" y="2590800"/>
            <a:ext cx="6934200" cy="2743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endParaRPr lang="en-US" sz="3200" dirty="0">
              <a:solidFill>
                <a:srgbClr val="0A2D56"/>
              </a:solidFill>
            </a:endParaRPr>
          </a:p>
          <a:p>
            <a:endParaRPr lang="en-US" sz="3200" dirty="0">
              <a:solidFill>
                <a:srgbClr val="0A2D56"/>
              </a:solidFill>
            </a:endParaRPr>
          </a:p>
          <a:p>
            <a:r>
              <a:rPr lang="en-US" sz="3200" b="1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2020 Budget - $</a:t>
            </a:r>
            <a:r>
              <a:rPr lang="en-US" sz="3200" b="1" dirty="0" smtClean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452 </a:t>
            </a:r>
            <a:r>
              <a:rPr lang="en-US" sz="3200" b="1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en-US" sz="3200" b="1" dirty="0">
                <a:solidFill>
                  <a:srgbClr val="0A2D56"/>
                </a:solidFill>
              </a:rPr>
              <a:t/>
            </a:r>
            <a:br>
              <a:rPr lang="en-US" sz="3200" b="1" dirty="0">
                <a:solidFill>
                  <a:srgbClr val="0A2D56"/>
                </a:solidFill>
              </a:rPr>
            </a:br>
            <a:r>
              <a:rPr lang="en-US" sz="3200" dirty="0">
                <a:solidFill>
                  <a:srgbClr val="0A2D56"/>
                </a:solidFill>
              </a:rPr>
              <a:t/>
            </a:r>
            <a:br>
              <a:rPr lang="en-US" sz="3200" dirty="0">
                <a:solidFill>
                  <a:srgbClr val="0A2D56"/>
                </a:solidFill>
              </a:rPr>
            </a:br>
            <a:endParaRPr lang="en-US" sz="3200" dirty="0">
              <a:solidFill>
                <a:srgbClr val="0A2D5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" y="1467827"/>
            <a:ext cx="7848600" cy="584775"/>
          </a:xfrm>
          <a:prstGeom prst="rect">
            <a:avLst/>
          </a:prstGeom>
          <a:noFill/>
          <a:ln w="444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457C"/>
                </a:solidFill>
                <a:cs typeface="Arial" panose="020B0604020202020204" pitchFamily="34" charset="0"/>
              </a:rPr>
              <a:t>Approval Request</a:t>
            </a:r>
          </a:p>
        </p:txBody>
      </p:sp>
    </p:spTree>
    <p:extLst>
      <p:ext uri="{BB962C8B-B14F-4D97-AF65-F5344CB8AC3E}">
        <p14:creationId xmlns:p14="http://schemas.microsoft.com/office/powerpoint/2010/main" val="84863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28600" y="6248400"/>
            <a:ext cx="44958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San Diego Housing Commission FY 2020 Proposed Budget Slide #</a:t>
            </a:r>
            <a:fld id="{BA0635ED-0328-43C1-A208-242012DEEA0E}" type="slidenum">
              <a:rPr lang="en-US" alt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143000" y="221159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400" dirty="0">
                <a:solidFill>
                  <a:srgbClr val="00457C"/>
                </a:solidFill>
                <a:cs typeface="Arial" panose="020B0604020202020204" pitchFamily="34" charset="0"/>
              </a:rPr>
              <a:t>SDHC FY 2020 Proposed Bud</a:t>
            </a:r>
            <a:r>
              <a:rPr lang="en-US" sz="2400" dirty="0">
                <a:solidFill>
                  <a:srgbClr val="0045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get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dirty="0">
                <a:solidFill>
                  <a:srgbClr val="0A2D5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050980" y="2905313"/>
            <a:ext cx="21464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946581" y="2895431"/>
            <a:ext cx="21464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400633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457C"/>
                </a:solidFill>
                <a:cs typeface="Arial" panose="020B0604020202020204" pitchFamily="34" charset="0"/>
              </a:rPr>
              <a:t>Rental </a:t>
            </a:r>
          </a:p>
          <a:p>
            <a:pPr algn="ctr"/>
            <a:r>
              <a:rPr lang="en-US" sz="2000" dirty="0">
                <a:solidFill>
                  <a:srgbClr val="00457C"/>
                </a:solidFill>
                <a:cs typeface="Arial" panose="020B0604020202020204" pitchFamily="34" charset="0"/>
              </a:rPr>
              <a:t>Assistance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7999" y="4006334"/>
            <a:ext cx="3124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457C"/>
                </a:solidFill>
                <a:cs typeface="Arial" panose="020B0604020202020204" pitchFamily="34" charset="0"/>
              </a:rPr>
              <a:t>Creating Affordable Housing</a:t>
            </a:r>
            <a:r>
              <a:rPr lang="en-US" sz="2000" dirty="0">
                <a:solidFill>
                  <a:srgbClr val="0A2D56"/>
                </a:solidFill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A2D56"/>
                </a:solidFill>
                <a:cs typeface="Arial" panose="020B0604020202020204" pitchFamily="34" charset="0"/>
              </a:rPr>
            </a:br>
            <a:endParaRPr lang="en-US" sz="2000" dirty="0">
              <a:solidFill>
                <a:srgbClr val="0A2D56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8045" y="3978532"/>
            <a:ext cx="287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457C"/>
                </a:solidFill>
                <a:cs typeface="Arial" panose="020B0604020202020204" pitchFamily="34" charset="0"/>
              </a:rPr>
              <a:t>Solutions To Homelessness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1000" y="49974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457C"/>
                </a:solidFill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4526" y="1995136"/>
            <a:ext cx="2431152" cy="1619455"/>
          </a:xfrm>
          <a:prstGeom prst="rect">
            <a:avLst/>
          </a:prstGeom>
          <a:noFill/>
          <a:ln w="28575">
            <a:solidFill>
              <a:srgbClr val="2392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31343" y="1985610"/>
            <a:ext cx="2459754" cy="1638507"/>
          </a:xfrm>
          <a:prstGeom prst="rect">
            <a:avLst/>
          </a:prstGeom>
          <a:noFill/>
          <a:ln w="28575">
            <a:solidFill>
              <a:srgbClr val="2392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2006" y="1981498"/>
            <a:ext cx="2470992" cy="1646732"/>
          </a:xfrm>
          <a:prstGeom prst="rect">
            <a:avLst/>
          </a:prstGeom>
          <a:noFill/>
          <a:ln w="28575">
            <a:solidFill>
              <a:srgbClr val="2392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277</Words>
  <Application>Microsoft Office PowerPoint</Application>
  <PresentationFormat>On-screen Show (4:3)</PresentationFormat>
  <Paragraphs>67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Helvetica</vt:lpstr>
      <vt:lpstr>ヒラギノ角ゴ Pro W3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San Diego Housing Commission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Jaro Zeman</dc:creator>
  <cp:keywords/>
  <dc:description/>
  <cp:lastModifiedBy>Scott Marshall</cp:lastModifiedBy>
  <cp:revision>331</cp:revision>
  <cp:lastPrinted>2019-03-27T15:28:57Z</cp:lastPrinted>
  <dcterms:created xsi:type="dcterms:W3CDTF">2010-02-18T23:37:34Z</dcterms:created>
  <dcterms:modified xsi:type="dcterms:W3CDTF">2019-06-07T01:25:07Z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